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6" r:id="rId2"/>
    <p:sldId id="31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8" r:id="rId54"/>
    <p:sldId id="309" r:id="rId55"/>
    <p:sldId id="310" r:id="rId56"/>
    <p:sldId id="311" r:id="rId57"/>
    <p:sldId id="313" r:id="rId58"/>
    <p:sldId id="314"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15"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840" y="-12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ocw.mit.edu/educator/" TargetMode="External"/><Relationship Id="rId2" Type="http://schemas.openxmlformats.org/officeDocument/2006/relationships/hyperlink" Target="http://ocw.mit.com/"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web.stanford.edu/class/cs224n/" TargetMode="External"/><Relationship Id="rId2" Type="http://schemas.openxmlformats.org/officeDocument/2006/relationships/hyperlink" Target="http://cs229.stanford.edu/" TargetMode="External"/><Relationship Id="rId1" Type="http://schemas.openxmlformats.org/officeDocument/2006/relationships/slideLayout" Target="../slideLayouts/slideLayout7.xml"/><Relationship Id="rId6" Type="http://schemas.openxmlformats.org/officeDocument/2006/relationships/hyperlink" Target="https://www.youtube.com/playlist?list=PLkt2uSq6rBVctENoVBg1TpCC7OQi31AlC" TargetMode="External"/><Relationship Id="rId5" Type="http://schemas.openxmlformats.org/officeDocument/2006/relationships/hyperlink" Target="http://cs231n.stanford.edu/syllabus.html" TargetMode="External"/><Relationship Id="rId4" Type="http://schemas.openxmlformats.org/officeDocument/2006/relationships/hyperlink" Target="http://cs231n.stanford.edu/"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eu.wiley.com/WileyCDA/" TargetMode="External"/><Relationship Id="rId2" Type="http://schemas.openxmlformats.org/officeDocument/2006/relationships/hyperlink" Target="http://www3.interscience.wiley.com/cgi-bin/jhome/36062" TargetMode="External"/><Relationship Id="rId1" Type="http://schemas.openxmlformats.org/officeDocument/2006/relationships/slideLayout" Target="../slideLayouts/slideLayout7.xml"/><Relationship Id="rId6" Type="http://schemas.openxmlformats.org/officeDocument/2006/relationships/hyperlink" Target="http://www.scimagojr.com/journalsearch.php?q=19700177025&amp;tip=sid&amp;clean=0" TargetMode="External"/><Relationship Id="rId5" Type="http://schemas.openxmlformats.org/officeDocument/2006/relationships/hyperlink" Target="http://www.scimagojr.com/journalsearch.php?q=21100235616&amp;tip=sid&amp;clean=0" TargetMode="External"/><Relationship Id="rId4" Type="http://schemas.openxmlformats.org/officeDocument/2006/relationships/hyperlink" Target="http://www.scimagojr.com/journalsearch.php?q=24254&amp;tip=sid&amp;clean=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guide2research.com/?p=10116" TargetMode="External"/><Relationship Id="rId2" Type="http://schemas.openxmlformats.org/officeDocument/2006/relationships/hyperlink" Target="http://www.guide2research.com/?p=11391" TargetMode="External"/><Relationship Id="rId1" Type="http://schemas.openxmlformats.org/officeDocument/2006/relationships/slideLayout" Target="../slideLayouts/slideLayout7.xml"/><Relationship Id="rId4" Type="http://schemas.openxmlformats.org/officeDocument/2006/relationships/hyperlink" Target="http://www.guide2research.com/?p=937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Language_model" TargetMode="External"/><Relationship Id="rId3" Type="http://schemas.openxmlformats.org/officeDocument/2006/relationships/hyperlink" Target="https://en.wikipedia.org/wiki/Deep_Learning" TargetMode="External"/><Relationship Id="rId7" Type="http://schemas.openxmlformats.org/officeDocument/2006/relationships/hyperlink" Target="https://en.wikipedia.org/wiki/Deep_learning"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en.wikipedia.org/wiki/Word_embedding" TargetMode="External"/><Relationship Id="rId5" Type="http://schemas.openxmlformats.org/officeDocument/2006/relationships/hyperlink" Target="https://en.wikipedia.org/wiki/Generative_Adversarial_Networks" TargetMode="External"/><Relationship Id="rId4" Type="http://schemas.openxmlformats.org/officeDocument/2006/relationships/hyperlink" Target="https://en.wikipedia.org/wiki/Neural_machine_translation" TargetMode="External"/><Relationship Id="rId9" Type="http://schemas.openxmlformats.org/officeDocument/2006/relationships/hyperlink" Target="https://en.wikipedia.org/wiki/Learning_to_learn"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www.usherbrooke.ca/" TargetMode="External"/><Relationship Id="rId2" Type="http://schemas.openxmlformats.org/officeDocument/2006/relationships/hyperlink" Target="http://www.usherbrooke.ca/informatique/"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landing.ai/"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Peter_Thiel" TargetMode="External"/><Relationship Id="rId2" Type="http://schemas.openxmlformats.org/officeDocument/2006/relationships/hyperlink" Target="https://en.wikipedia.org/wiki/Scholarship" TargetMode="External"/><Relationship Id="rId1" Type="http://schemas.openxmlformats.org/officeDocument/2006/relationships/slideLayout" Target="../slideLayouts/slideLayout7.xml"/><Relationship Id="rId4" Type="http://schemas.openxmlformats.org/officeDocument/2006/relationships/hyperlink" Target="https://en.wikipedia.org/wiki/Thiel_Founda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Peter_Thiel" TargetMode="External"/><Relationship Id="rId2" Type="http://schemas.openxmlformats.org/officeDocument/2006/relationships/hyperlink" Target="https://en.wikipedia.org/wiki/Scholarship" TargetMode="Externa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hyperlink" Target="http://www.thielfellowship.org/" TargetMode="External"/><Relationship Id="rId4" Type="http://schemas.openxmlformats.org/officeDocument/2006/relationships/hyperlink" Target="https://en.wikipedia.org/wiki/Thiel_Foundatio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kseow.com/" TargetMode="External"/><Relationship Id="rId2" Type="http://schemas.openxmlformats.org/officeDocument/2006/relationships/hyperlink" Target="https://arxiv.org/abs/1512.00522" TargetMode="Externa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www.cs.toronto.edu/~hinton/helmholtz.html" TargetMode="External"/><Relationship Id="rId3" Type="http://schemas.openxmlformats.org/officeDocument/2006/relationships/hyperlink" Target="https://www.cs.toronto.edu/~hinton/backprop.html" TargetMode="External"/><Relationship Id="rId7" Type="http://schemas.openxmlformats.org/officeDocument/2006/relationships/hyperlink" Target="https://www.cs.toronto.edu/~hinton/poe.html" TargetMode="External"/><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hyperlink" Target="https://www.cs.toronto.edu/~hinton/mixex.html" TargetMode="External"/><Relationship Id="rId5" Type="http://schemas.openxmlformats.org/officeDocument/2006/relationships/hyperlink" Target="https://www.cs.toronto.edu/~hinton/distrep.html" TargetMode="External"/><Relationship Id="rId4" Type="http://schemas.openxmlformats.org/officeDocument/2006/relationships/hyperlink" Target="https://www.cs.toronto.edu/~hinton/boltzmann.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cs.toronto.edu/~hinton/distrep.html" TargetMode="External"/><Relationship Id="rId7" Type="http://schemas.openxmlformats.org/officeDocument/2006/relationships/image" Target="../media/image24.png"/><Relationship Id="rId2" Type="http://schemas.openxmlformats.org/officeDocument/2006/relationships/hyperlink" Target="https://www.cs.toronto.edu/~hinton/boltzmann.html" TargetMode="External"/><Relationship Id="rId1" Type="http://schemas.openxmlformats.org/officeDocument/2006/relationships/slideLayout" Target="../slideLayouts/slideLayout7.xml"/><Relationship Id="rId6" Type="http://schemas.openxmlformats.org/officeDocument/2006/relationships/hyperlink" Target="https://www.cs.toronto.edu/~hinton/helmholtz.html" TargetMode="External"/><Relationship Id="rId5" Type="http://schemas.openxmlformats.org/officeDocument/2006/relationships/hyperlink" Target="https://www.cs.toronto.edu/~hinton/poe.html" TargetMode="External"/><Relationship Id="rId4" Type="http://schemas.openxmlformats.org/officeDocument/2006/relationships/hyperlink" Target="https://www.cs.toronto.edu/~hinton/mixex.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Geoffrey_Hinton" TargetMode="External"/><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hyperlink" Target="https://www.quora.com/profile/Yann-LeCun" TargetMode="External"/><Relationship Id="rId4" Type="http://schemas.openxmlformats.org/officeDocument/2006/relationships/hyperlink" Target="https://en.wikipedia.org/wiki/University_of_Toronto"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mturing.acm.org/award_winners/bengio_3406375" TargetMode="External"/><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hyperlink" Target="https://amturing.acm.org/award_winners/lecun_6017366" TargetMode="External"/><Relationship Id="rId4" Type="http://schemas.openxmlformats.org/officeDocument/2006/relationships/hyperlink" Target="https://amturing.acm.org/award_winners/hinton_4791679"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en.wikipedia.org/wiki/List_of_prizes_known_as_the_Nobel_of_a_field" TargetMode="External"/><Relationship Id="rId2" Type="http://schemas.openxmlformats.org/officeDocument/2006/relationships/hyperlink" Target="http://en.wikipedia.org/wiki/Association_for_Computing_Machinery" TargetMode="Externa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Google_Brain" TargetMode="External"/><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hyperlink" Target="https://en.wikipedia.org/wiki/Yoshua_Bengio" TargetMode="External"/><Relationship Id="rId4" Type="http://schemas.openxmlformats.org/officeDocument/2006/relationships/hyperlink" Target="https://en.wikipedia.org/wiki/OpenAI"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Image_processing" TargetMode="External"/><Relationship Id="rId2" Type="http://schemas.openxmlformats.org/officeDocument/2006/relationships/hyperlink" Target="https://en.wikipedia.org/wiki/Computer_graphics"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hyperlink" Target="https://en.wikipedia.org/wiki/8-bit" TargetMode="External"/><Relationship Id="rId3" Type="http://schemas.openxmlformats.org/officeDocument/2006/relationships/hyperlink" Target="https://en.wikipedia.org/wiki/Application-specific_integrated_circuit" TargetMode="External"/><Relationship Id="rId7" Type="http://schemas.openxmlformats.org/officeDocument/2006/relationships/hyperlink" Target="https://en.wikipedia.org/wiki/Graphics_processing_unit" TargetMode="External"/><Relationship Id="rId2" Type="http://schemas.openxmlformats.org/officeDocument/2006/relationships/hyperlink" Target="https://en.wikipedia.org/wiki/AI_accelerator" TargetMode="External"/><Relationship Id="rId1" Type="http://schemas.openxmlformats.org/officeDocument/2006/relationships/slideLayout" Target="../slideLayouts/slideLayout7.xml"/><Relationship Id="rId6" Type="http://schemas.openxmlformats.org/officeDocument/2006/relationships/hyperlink" Target="https://en.wikipedia.org/wiki/Machine_learning" TargetMode="External"/><Relationship Id="rId5" Type="http://schemas.openxmlformats.org/officeDocument/2006/relationships/hyperlink" Target="https://en.wikipedia.org/wiki/Artificial_neural_network" TargetMode="External"/><Relationship Id="rId4" Type="http://schemas.openxmlformats.org/officeDocument/2006/relationships/hyperlink" Target="https://en.wikipedia.org/wiki/Google" TargetMode="External"/><Relationship Id="rId9" Type="http://schemas.openxmlformats.org/officeDocument/2006/relationships/image" Target="../media/image31.jpeg"/></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Political_scientist" TargetMode="External"/><Relationship Id="rId2" Type="http://schemas.openxmlformats.org/officeDocument/2006/relationships/hyperlink" Target="https://en.wikipedia.org/wiki/Economist" TargetMode="Externa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hyperlink" Target="https://en.wikipedia.org/wiki/Decision-makin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7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cser.org/leverhulme-centre-for-the-future-of-intelligence/" TargetMode="External"/><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228600" y="4200525"/>
            <a:ext cx="8562975" cy="2657475"/>
          </a:xfrm>
          <a:prstGeom prst="rect">
            <a:avLst/>
          </a:prstGeom>
          <a:noFill/>
          <a:ln w="9525">
            <a:noFill/>
            <a:miter lim="800000"/>
            <a:headEnd/>
            <a:tailEnd/>
          </a:ln>
        </p:spPr>
      </p:pic>
      <p:sp>
        <p:nvSpPr>
          <p:cNvPr id="4" name="Rectangle 3"/>
          <p:cNvSpPr>
            <a:spLocks noChangeArrowheads="1"/>
          </p:cNvSpPr>
          <p:nvPr/>
        </p:nvSpPr>
        <p:spPr bwMode="auto">
          <a:xfrm>
            <a:off x="0" y="0"/>
            <a:ext cx="9982200" cy="4647426"/>
          </a:xfrm>
          <a:prstGeom prst="rect">
            <a:avLst/>
          </a:prstGeom>
          <a:noFill/>
          <a:ln w="9525">
            <a:noFill/>
            <a:miter lim="800000"/>
            <a:headEnd/>
            <a:tailEnd/>
          </a:ln>
        </p:spPr>
        <p:txBody>
          <a:bodyPr wrap="square">
            <a:spAutoFit/>
          </a:bodyPr>
          <a:lstStyle/>
          <a:p>
            <a:pPr algn="ctr"/>
            <a:r>
              <a:rPr lang="en-US" sz="5400" b="1" dirty="0">
                <a:solidFill>
                  <a:srgbClr val="FF0000"/>
                </a:solidFill>
                <a:latin typeface="Arial Rounded MT Bold" pitchFamily="34" charset="0"/>
              </a:rPr>
              <a:t>NEURAL NETWORKS </a:t>
            </a:r>
          </a:p>
          <a:p>
            <a:pPr algn="ctr"/>
            <a:r>
              <a:rPr lang="en-US" sz="5400" b="1" dirty="0">
                <a:solidFill>
                  <a:srgbClr val="FF0000"/>
                </a:solidFill>
                <a:latin typeface="Arial Rounded MT Bold" pitchFamily="34" charset="0"/>
              </a:rPr>
              <a:t>AND </a:t>
            </a:r>
          </a:p>
          <a:p>
            <a:pPr algn="ctr"/>
            <a:r>
              <a:rPr lang="en-US" sz="5400" b="1" dirty="0">
                <a:solidFill>
                  <a:srgbClr val="FF0000"/>
                </a:solidFill>
                <a:latin typeface="Arial Rounded MT Bold" pitchFamily="34" charset="0"/>
              </a:rPr>
              <a:t>FUZZY LOGIC</a:t>
            </a:r>
          </a:p>
          <a:p>
            <a:pPr algn="ctr"/>
            <a:r>
              <a:rPr lang="en-US" sz="5400" b="1" dirty="0">
                <a:solidFill>
                  <a:srgbClr val="FF0000"/>
                </a:solidFill>
                <a:latin typeface="Arial Rounded MT Bold" pitchFamily="34" charset="0"/>
              </a:rPr>
              <a:t>(NNFL) </a:t>
            </a:r>
          </a:p>
          <a:p>
            <a:pPr algn="ctr"/>
            <a:r>
              <a:rPr lang="en-US" sz="4000" b="1" dirty="0">
                <a:solidFill>
                  <a:srgbClr val="FF0000"/>
                </a:solidFill>
                <a:latin typeface="Arial Rounded MT Bold" pitchFamily="34" charset="0"/>
              </a:rPr>
              <a:t>( BITS F312</a:t>
            </a:r>
            <a:r>
              <a:rPr lang="en-US" sz="4000" b="1" dirty="0" smtClean="0">
                <a:solidFill>
                  <a:srgbClr val="FF0000"/>
                </a:solidFill>
                <a:latin typeface="Arial Rounded MT Bold" pitchFamily="34" charset="0"/>
              </a:rPr>
              <a:t>)</a:t>
            </a:r>
          </a:p>
          <a:p>
            <a:pPr algn="ctr"/>
            <a:r>
              <a:rPr lang="en-US" sz="4000" b="1" dirty="0" smtClean="0">
                <a:solidFill>
                  <a:srgbClr val="FF0000"/>
                </a:solidFill>
                <a:latin typeface="Arial Rounded MT Bold" pitchFamily="34" charset="0"/>
              </a:rPr>
              <a:t>JAN-MAY-2020</a:t>
            </a:r>
            <a:endParaRPr lang="en-US" sz="3600" b="1" dirty="0">
              <a:solidFill>
                <a:srgbClr val="FF0000"/>
              </a:solidFill>
              <a:latin typeface="Arial Rounded MT Bold"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7"/>
                                        </p:tgtEl>
                                        <p:attrNameLst>
                                          <p:attrName>style.visibility</p:attrName>
                                        </p:attrNameLst>
                                      </p:cBhvr>
                                      <p:to>
                                        <p:strVal val="visible"/>
                                      </p:to>
                                    </p:set>
                                    <p:anim calcmode="lin" valueType="num">
                                      <p:cBhvr additive="base">
                                        <p:cTn id="13" dur="500" fill="hold"/>
                                        <p:tgtEl>
                                          <p:spTgt spid="6147"/>
                                        </p:tgtEl>
                                        <p:attrNameLst>
                                          <p:attrName>ppt_x</p:attrName>
                                        </p:attrNameLst>
                                      </p:cBhvr>
                                      <p:tavLst>
                                        <p:tav tm="0">
                                          <p:val>
                                            <p:strVal val="#ppt_x"/>
                                          </p:val>
                                        </p:tav>
                                        <p:tav tm="100000">
                                          <p:val>
                                            <p:strVal val="#ppt_x"/>
                                          </p:val>
                                        </p:tav>
                                      </p:tavLst>
                                    </p:anim>
                                    <p:anim calcmode="lin" valueType="num">
                                      <p:cBhvr additive="base">
                                        <p:cTn id="14"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1"/>
          <p:cNvSpPr>
            <a:spLocks noChangeArrowheads="1"/>
          </p:cNvSpPr>
          <p:nvPr/>
        </p:nvSpPr>
        <p:spPr bwMode="auto">
          <a:xfrm>
            <a:off x="0" y="1752600"/>
            <a:ext cx="9144000" cy="6494085"/>
          </a:xfrm>
          <a:prstGeom prst="rect">
            <a:avLst/>
          </a:prstGeom>
          <a:noFill/>
          <a:ln w="9525">
            <a:noFill/>
            <a:miter lim="800000"/>
            <a:headEnd/>
            <a:tailEnd/>
          </a:ln>
        </p:spPr>
        <p:txBody>
          <a:bodyPr>
            <a:spAutoFit/>
          </a:bodyPr>
          <a:lstStyle/>
          <a:p>
            <a:r>
              <a:rPr lang="en-US" sz="3200" dirty="0" smtClean="0"/>
              <a:t>Without research, technological advancement and other developments could have remained a fantasy. </a:t>
            </a:r>
          </a:p>
          <a:p>
            <a:endParaRPr lang="en-US" sz="3200" dirty="0"/>
          </a:p>
          <a:p>
            <a:r>
              <a:rPr lang="en-US" sz="3200" dirty="0" smtClean="0"/>
              <a:t>Scientific research in particular </a:t>
            </a:r>
            <a:r>
              <a:rPr lang="en-US" sz="3200" i="1" dirty="0" smtClean="0">
                <a:solidFill>
                  <a:srgbClr val="FF0000"/>
                </a:solidFill>
              </a:rPr>
              <a:t>"helps students develop critical reasoning skills...helpful for any field of higher education..."</a:t>
            </a:r>
            <a:r>
              <a:rPr lang="en-US" sz="3200" dirty="0" smtClean="0"/>
              <a:t> </a:t>
            </a:r>
          </a:p>
          <a:p>
            <a:endParaRPr lang="en-US" sz="3200" dirty="0"/>
          </a:p>
          <a:p>
            <a:r>
              <a:rPr lang="en-US" sz="3200" dirty="0" smtClean="0"/>
              <a:t>Such search or the thinking process is food for the brain, allowing creativity and logic to remain active.</a:t>
            </a:r>
          </a:p>
          <a:p>
            <a:endParaRPr lang="en-US" sz="3200" dirty="0" smtClean="0"/>
          </a:p>
          <a:p>
            <a:endParaRPr lang="en-US" sz="3200" dirty="0" smtClean="0"/>
          </a:p>
          <a:p>
            <a:endParaRPr lang="en-US" sz="3200" dirty="0"/>
          </a:p>
          <a:p>
            <a:endParaRPr lang="en-US" sz="3200" dirty="0"/>
          </a:p>
        </p:txBody>
      </p:sp>
      <p:sp>
        <p:nvSpPr>
          <p:cNvPr id="3" name="Title 1"/>
          <p:cNvSpPr txBox="1">
            <a:spLocks/>
          </p:cNvSpPr>
          <p:nvPr/>
        </p:nvSpPr>
        <p:spPr>
          <a:xfrm>
            <a:off x="304800" y="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Purpose of Assignments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770">
                                            <p:txEl>
                                              <p:pRg st="0" end="0"/>
                                            </p:txEl>
                                          </p:spTgt>
                                        </p:tgtEl>
                                        <p:attrNameLst>
                                          <p:attrName>style.visibility</p:attrName>
                                        </p:attrNameLst>
                                      </p:cBhvr>
                                      <p:to>
                                        <p:strVal val="visible"/>
                                      </p:to>
                                    </p:set>
                                    <p:anim calcmode="lin" valueType="num">
                                      <p:cBhvr additive="base">
                                        <p:cTn id="13" dur="500" fill="hold"/>
                                        <p:tgtEl>
                                          <p:spTgt spid="3277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7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770">
                                            <p:txEl>
                                              <p:pRg st="2" end="2"/>
                                            </p:txEl>
                                          </p:spTgt>
                                        </p:tgtEl>
                                        <p:attrNameLst>
                                          <p:attrName>style.visibility</p:attrName>
                                        </p:attrNameLst>
                                      </p:cBhvr>
                                      <p:to>
                                        <p:strVal val="visible"/>
                                      </p:to>
                                    </p:set>
                                    <p:anim calcmode="lin" valueType="num">
                                      <p:cBhvr additive="base">
                                        <p:cTn id="19" dur="500" fill="hold"/>
                                        <p:tgtEl>
                                          <p:spTgt spid="3277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7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770">
                                            <p:txEl>
                                              <p:pRg st="4" end="4"/>
                                            </p:txEl>
                                          </p:spTgt>
                                        </p:tgtEl>
                                        <p:attrNameLst>
                                          <p:attrName>style.visibility</p:attrName>
                                        </p:attrNameLst>
                                      </p:cBhvr>
                                      <p:to>
                                        <p:strVal val="visible"/>
                                      </p:to>
                                    </p:set>
                                    <p:anim calcmode="lin" valueType="num">
                                      <p:cBhvr additive="base">
                                        <p:cTn id="25" dur="500" fill="hold"/>
                                        <p:tgtEl>
                                          <p:spTgt spid="3277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77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0" y="0"/>
            <a:ext cx="9144000" cy="6986528"/>
          </a:xfrm>
          <a:prstGeom prst="rect">
            <a:avLst/>
          </a:prstGeom>
          <a:noFill/>
          <a:ln w="9525">
            <a:noFill/>
            <a:miter lim="800000"/>
            <a:headEnd/>
            <a:tailEnd/>
          </a:ln>
        </p:spPr>
        <p:txBody>
          <a:bodyPr>
            <a:spAutoFit/>
          </a:bodyPr>
          <a:lstStyle/>
          <a:p>
            <a:r>
              <a:rPr lang="en-US" sz="4000" b="1" dirty="0" smtClean="0">
                <a:solidFill>
                  <a:srgbClr val="FF0000"/>
                </a:solidFill>
              </a:rPr>
              <a:t>What do research papers offer ?</a:t>
            </a:r>
          </a:p>
          <a:p>
            <a:r>
              <a:rPr lang="en-US" sz="2800" b="1" dirty="0" smtClean="0"/>
              <a:t>Some Papers </a:t>
            </a:r>
            <a:r>
              <a:rPr lang="en-US" sz="2800" b="1" dirty="0"/>
              <a:t>offer </a:t>
            </a:r>
            <a:r>
              <a:rPr lang="en-US" sz="2800" b="1" dirty="0" smtClean="0">
                <a:solidFill>
                  <a:srgbClr val="FF0000"/>
                </a:solidFill>
              </a:rPr>
              <a:t>new ideas</a:t>
            </a:r>
            <a:r>
              <a:rPr lang="en-US" sz="2800" b="1" dirty="0" smtClean="0"/>
              <a:t>;</a:t>
            </a:r>
          </a:p>
          <a:p>
            <a:endParaRPr lang="en-US" sz="2800" b="1" dirty="0" smtClean="0"/>
          </a:p>
          <a:p>
            <a:r>
              <a:rPr lang="en-US" sz="2800" b="1" dirty="0" smtClean="0"/>
              <a:t> Some offer </a:t>
            </a:r>
            <a:r>
              <a:rPr lang="en-US" sz="2800" b="1" dirty="0" smtClean="0">
                <a:solidFill>
                  <a:srgbClr val="FF0000"/>
                </a:solidFill>
              </a:rPr>
              <a:t>application/implementation of  </a:t>
            </a:r>
            <a:r>
              <a:rPr lang="en-US" sz="2800" b="1" dirty="0">
                <a:solidFill>
                  <a:srgbClr val="FF0000"/>
                </a:solidFill>
              </a:rPr>
              <a:t>ideas</a:t>
            </a:r>
            <a:r>
              <a:rPr lang="en-US" sz="2800" b="1" dirty="0"/>
              <a:t>, and show how they work; </a:t>
            </a:r>
            <a:endParaRPr lang="en-US" sz="2800" b="1" dirty="0" smtClean="0"/>
          </a:p>
          <a:p>
            <a:endParaRPr lang="en-US" sz="2800" b="1" dirty="0" smtClean="0"/>
          </a:p>
          <a:p>
            <a:r>
              <a:rPr lang="en-US" sz="2800" b="1" dirty="0" smtClean="0"/>
              <a:t> Some  </a:t>
            </a:r>
            <a:r>
              <a:rPr lang="en-US" sz="2800" b="1" dirty="0"/>
              <a:t>bring </a:t>
            </a:r>
            <a:r>
              <a:rPr lang="en-US" sz="2800" b="1" dirty="0">
                <a:solidFill>
                  <a:srgbClr val="FF0000"/>
                </a:solidFill>
              </a:rPr>
              <a:t>previous ideas together and unite them under a novel framework. </a:t>
            </a:r>
            <a:endParaRPr lang="en-US" sz="2800" b="1" dirty="0" smtClean="0">
              <a:solidFill>
                <a:srgbClr val="FF0000"/>
              </a:solidFill>
            </a:endParaRPr>
          </a:p>
          <a:p>
            <a:endParaRPr lang="en-US" sz="2800" b="1" dirty="0" smtClean="0">
              <a:solidFill>
                <a:srgbClr val="FF0000"/>
              </a:solidFill>
            </a:endParaRPr>
          </a:p>
          <a:p>
            <a:r>
              <a:rPr lang="en-US" sz="2800" b="1" dirty="0" smtClean="0"/>
              <a:t>your goal while reading  a research paper, is to understand the </a:t>
            </a:r>
            <a:r>
              <a:rPr lang="en-US" sz="2800" b="1" dirty="0" smtClean="0">
                <a:solidFill>
                  <a:srgbClr val="FF0000"/>
                </a:solidFill>
              </a:rPr>
              <a:t>scientific contributions</a:t>
            </a:r>
            <a:r>
              <a:rPr lang="en-US" sz="2800" b="1" dirty="0" smtClean="0"/>
              <a:t> the authors are making</a:t>
            </a:r>
          </a:p>
          <a:p>
            <a:endParaRPr lang="en-US" sz="2800" b="1" dirty="0"/>
          </a:p>
          <a:p>
            <a:r>
              <a:rPr lang="en-US" sz="2800" b="1" dirty="0"/>
              <a:t>Read </a:t>
            </a:r>
            <a:r>
              <a:rPr lang="en-US" sz="2800" b="1" dirty="0">
                <a:solidFill>
                  <a:srgbClr val="FF0000"/>
                </a:solidFill>
              </a:rPr>
              <a:t>critically</a:t>
            </a:r>
          </a:p>
          <a:p>
            <a:r>
              <a:rPr lang="en-US" sz="2800" b="1" dirty="0"/>
              <a:t>Read </a:t>
            </a:r>
            <a:r>
              <a:rPr lang="en-US" sz="2800" b="1" dirty="0">
                <a:solidFill>
                  <a:srgbClr val="FF0000"/>
                </a:solidFill>
              </a:rPr>
              <a:t>creatively</a:t>
            </a:r>
          </a:p>
          <a:p>
            <a:r>
              <a:rPr lang="en-US" sz="2800" b="1" dirty="0"/>
              <a:t>Make </a:t>
            </a:r>
            <a:r>
              <a:rPr lang="en-US" sz="2800" b="1" dirty="0">
                <a:solidFill>
                  <a:srgbClr val="FF0000"/>
                </a:solidFill>
              </a:rPr>
              <a:t>notes</a:t>
            </a:r>
            <a:r>
              <a:rPr lang="en-US" sz="2800" b="1" dirty="0"/>
              <a:t> as you read the paper</a:t>
            </a:r>
          </a:p>
          <a:p>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 calcmode="lin" valueType="num">
                                      <p:cBhvr additive="base">
                                        <p:cTn id="3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 calcmode="lin" valueType="num">
                                      <p:cBhvr additive="base">
                                        <p:cTn id="4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anim calcmode="lin" valueType="num">
                                      <p:cBhvr additive="base">
                                        <p:cTn id="49"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ChangeArrowheads="1"/>
          </p:cNvSpPr>
          <p:nvPr/>
        </p:nvSpPr>
        <p:spPr bwMode="auto">
          <a:xfrm>
            <a:off x="0" y="0"/>
            <a:ext cx="9372600" cy="6678751"/>
          </a:xfrm>
          <a:prstGeom prst="rect">
            <a:avLst/>
          </a:prstGeom>
          <a:noFill/>
          <a:ln w="9525">
            <a:noFill/>
            <a:miter lim="800000"/>
            <a:headEnd/>
            <a:tailEnd/>
          </a:ln>
        </p:spPr>
        <p:txBody>
          <a:bodyPr wrap="square">
            <a:spAutoFit/>
          </a:bodyPr>
          <a:lstStyle/>
          <a:p>
            <a:r>
              <a:rPr lang="en-US" sz="3600" b="1" dirty="0" smtClean="0"/>
              <a:t>STRUCTURE OF A SCIENTIFIC RESEARCH  PAPER</a:t>
            </a:r>
            <a:endParaRPr lang="en-US" sz="2800" b="1" dirty="0"/>
          </a:p>
          <a:p>
            <a:pPr>
              <a:buFont typeface="Wingdings" pitchFamily="2" charset="2"/>
              <a:buChar char="ü"/>
            </a:pPr>
            <a:r>
              <a:rPr lang="en-US" sz="2400" b="1" dirty="0">
                <a:solidFill>
                  <a:srgbClr val="FF0000"/>
                </a:solidFill>
              </a:rPr>
              <a:t>Citation </a:t>
            </a:r>
            <a:r>
              <a:rPr lang="en-US" sz="2400" b="1" dirty="0"/>
              <a:t>–author(s), date, title of article, name of journal, volume, page numbers.</a:t>
            </a:r>
          </a:p>
          <a:p>
            <a:pPr>
              <a:buFont typeface="Wingdings" pitchFamily="2" charset="2"/>
              <a:buChar char="ü"/>
            </a:pPr>
            <a:endParaRPr lang="en-US" sz="2400" b="1" dirty="0"/>
          </a:p>
          <a:p>
            <a:pPr>
              <a:buFont typeface="Wingdings" pitchFamily="2" charset="2"/>
              <a:buChar char="ü"/>
            </a:pPr>
            <a:r>
              <a:rPr lang="en-US" sz="2400" b="1" dirty="0">
                <a:solidFill>
                  <a:srgbClr val="FF0000"/>
                </a:solidFill>
              </a:rPr>
              <a:t>Abstract </a:t>
            </a:r>
            <a:r>
              <a:rPr lang="en-US" sz="2400" b="1" dirty="0" smtClean="0"/>
              <a:t>–brief </a:t>
            </a:r>
            <a:r>
              <a:rPr lang="en-US" sz="2400" b="1" dirty="0"/>
              <a:t>summary of the work</a:t>
            </a:r>
          </a:p>
          <a:p>
            <a:pPr>
              <a:buFont typeface="Wingdings" pitchFamily="2" charset="2"/>
              <a:buChar char="ü"/>
            </a:pPr>
            <a:endParaRPr lang="en-US" sz="2400" b="1" dirty="0"/>
          </a:p>
          <a:p>
            <a:pPr>
              <a:buFont typeface="Wingdings" pitchFamily="2" charset="2"/>
              <a:buChar char="ü"/>
            </a:pPr>
            <a:r>
              <a:rPr lang="en-US" sz="2400" b="1" dirty="0">
                <a:solidFill>
                  <a:srgbClr val="FF0000"/>
                </a:solidFill>
              </a:rPr>
              <a:t>Introduction and review of literature</a:t>
            </a:r>
            <a:r>
              <a:rPr lang="en-US" sz="2400" b="1" dirty="0"/>
              <a:t> </a:t>
            </a:r>
            <a:r>
              <a:rPr lang="en-US" sz="2400" b="1" dirty="0" smtClean="0"/>
              <a:t>–</a:t>
            </a:r>
            <a:r>
              <a:rPr lang="en-US" sz="2400" dirty="0" smtClean="0"/>
              <a:t>Background info on the field and related </a:t>
            </a:r>
            <a:r>
              <a:rPr lang="en-US" sz="2400" b="1" dirty="0" smtClean="0">
                <a:solidFill>
                  <a:srgbClr val="FF0000"/>
                </a:solidFill>
              </a:rPr>
              <a:t>previously published </a:t>
            </a:r>
            <a:r>
              <a:rPr lang="en-US" sz="2400" dirty="0" smtClean="0"/>
              <a:t>research leading up to this</a:t>
            </a:r>
            <a:endParaRPr lang="en-US" sz="2400" b="1" dirty="0"/>
          </a:p>
          <a:p>
            <a:pPr>
              <a:buFont typeface="Wingdings" pitchFamily="2" charset="2"/>
              <a:buChar char="ü"/>
            </a:pPr>
            <a:endParaRPr lang="en-US" sz="2400" b="1" dirty="0"/>
          </a:p>
          <a:p>
            <a:pPr>
              <a:buFont typeface="Wingdings" pitchFamily="2" charset="2"/>
              <a:buChar char="ü"/>
            </a:pPr>
            <a:r>
              <a:rPr lang="en-US" sz="2400" b="1" dirty="0">
                <a:solidFill>
                  <a:srgbClr val="FF0000"/>
                </a:solidFill>
              </a:rPr>
              <a:t>Proposed algorithms/methods/materials </a:t>
            </a:r>
            <a:r>
              <a:rPr lang="en-US" sz="2400" b="1" dirty="0"/>
              <a:t>– </a:t>
            </a:r>
          </a:p>
          <a:p>
            <a:pPr>
              <a:buFont typeface="Wingdings" pitchFamily="2" charset="2"/>
              <a:buChar char="ü"/>
            </a:pPr>
            <a:endParaRPr lang="en-US" sz="2400" b="1" dirty="0"/>
          </a:p>
          <a:p>
            <a:pPr>
              <a:buFont typeface="Wingdings" pitchFamily="2" charset="2"/>
              <a:buChar char="ü"/>
            </a:pPr>
            <a:r>
              <a:rPr lang="en-US" sz="2400" b="1" dirty="0" smtClean="0">
                <a:solidFill>
                  <a:srgbClr val="FF0000"/>
                </a:solidFill>
              </a:rPr>
              <a:t>Findings &amp; discussion </a:t>
            </a:r>
            <a:r>
              <a:rPr lang="en-US" sz="2400" b="1" dirty="0" smtClean="0"/>
              <a:t>–findings in form of  </a:t>
            </a:r>
            <a:r>
              <a:rPr lang="en-US" sz="2400" b="1" dirty="0"/>
              <a:t>charts, tables, graphs, illustrations, photographs </a:t>
            </a:r>
          </a:p>
          <a:p>
            <a:pPr>
              <a:buFont typeface="Wingdings" pitchFamily="2" charset="2"/>
              <a:buChar char="ü"/>
            </a:pPr>
            <a:r>
              <a:rPr lang="en-US" sz="2400" b="1" dirty="0" smtClean="0">
                <a:solidFill>
                  <a:srgbClr val="FF0000"/>
                </a:solidFill>
              </a:rPr>
              <a:t>Limitations</a:t>
            </a:r>
            <a:endParaRPr lang="en-US" sz="2400" b="1" dirty="0">
              <a:solidFill>
                <a:srgbClr val="FF0000"/>
              </a:solidFill>
            </a:endParaRPr>
          </a:p>
          <a:p>
            <a:pPr>
              <a:buFont typeface="Wingdings" pitchFamily="2" charset="2"/>
              <a:buChar char="ü"/>
            </a:pPr>
            <a:r>
              <a:rPr lang="en-US" sz="2400" b="1" dirty="0">
                <a:solidFill>
                  <a:srgbClr val="FF0000"/>
                </a:solidFill>
              </a:rPr>
              <a:t>Conclusion</a:t>
            </a:r>
          </a:p>
          <a:p>
            <a:pPr>
              <a:buFont typeface="Wingdings" pitchFamily="2" charset="2"/>
              <a:buChar char="ü"/>
            </a:pPr>
            <a:r>
              <a:rPr lang="en-US" sz="2400" b="1" dirty="0">
                <a:solidFill>
                  <a:srgbClr val="FF0000"/>
                </a:solidFill>
              </a:rPr>
              <a:t>References </a:t>
            </a:r>
            <a:r>
              <a:rPr lang="en-US" sz="2400" b="1" dirty="0" smtClean="0">
                <a:solidFill>
                  <a:srgbClr val="FF0000"/>
                </a:solidFill>
              </a:rPr>
              <a:t>,</a:t>
            </a:r>
            <a:r>
              <a:rPr lang="en-US" sz="2800" dirty="0" smtClean="0"/>
              <a:t> other work that was cited in the body of the text will show up here</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8">
                                            <p:txEl>
                                              <p:pRg st="1" end="1"/>
                                            </p:txEl>
                                          </p:spTgt>
                                        </p:tgtEl>
                                        <p:attrNameLst>
                                          <p:attrName>style.visibility</p:attrName>
                                        </p:attrNameLst>
                                      </p:cBhvr>
                                      <p:to>
                                        <p:strVal val="visible"/>
                                      </p:to>
                                    </p:set>
                                    <p:anim calcmode="lin" valueType="num">
                                      <p:cBhvr additive="base">
                                        <p:cTn id="7" dur="500" fill="hold"/>
                                        <p:tgtEl>
                                          <p:spTgt spid="3481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818">
                                            <p:txEl>
                                              <p:pRg st="3" end="3"/>
                                            </p:txEl>
                                          </p:spTgt>
                                        </p:tgtEl>
                                        <p:attrNameLst>
                                          <p:attrName>style.visibility</p:attrName>
                                        </p:attrNameLst>
                                      </p:cBhvr>
                                      <p:to>
                                        <p:strVal val="visible"/>
                                      </p:to>
                                    </p:set>
                                    <p:anim calcmode="lin" valueType="num">
                                      <p:cBhvr additive="base">
                                        <p:cTn id="13" dur="500" fill="hold"/>
                                        <p:tgtEl>
                                          <p:spTgt spid="3481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818">
                                            <p:txEl>
                                              <p:pRg st="5" end="5"/>
                                            </p:txEl>
                                          </p:spTgt>
                                        </p:tgtEl>
                                        <p:attrNameLst>
                                          <p:attrName>style.visibility</p:attrName>
                                        </p:attrNameLst>
                                      </p:cBhvr>
                                      <p:to>
                                        <p:strVal val="visible"/>
                                      </p:to>
                                    </p:set>
                                    <p:anim calcmode="lin" valueType="num">
                                      <p:cBhvr additive="base">
                                        <p:cTn id="19" dur="500" fill="hold"/>
                                        <p:tgtEl>
                                          <p:spTgt spid="34818">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818">
                                            <p:txEl>
                                              <p:pRg st="7" end="7"/>
                                            </p:txEl>
                                          </p:spTgt>
                                        </p:tgtEl>
                                        <p:attrNameLst>
                                          <p:attrName>style.visibility</p:attrName>
                                        </p:attrNameLst>
                                      </p:cBhvr>
                                      <p:to>
                                        <p:strVal val="visible"/>
                                      </p:to>
                                    </p:set>
                                    <p:anim calcmode="lin" valueType="num">
                                      <p:cBhvr additive="base">
                                        <p:cTn id="25" dur="500" fill="hold"/>
                                        <p:tgtEl>
                                          <p:spTgt spid="34818">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1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818">
                                            <p:txEl>
                                              <p:pRg st="9" end="9"/>
                                            </p:txEl>
                                          </p:spTgt>
                                        </p:tgtEl>
                                        <p:attrNameLst>
                                          <p:attrName>style.visibility</p:attrName>
                                        </p:attrNameLst>
                                      </p:cBhvr>
                                      <p:to>
                                        <p:strVal val="visible"/>
                                      </p:to>
                                    </p:set>
                                    <p:anim calcmode="lin" valueType="num">
                                      <p:cBhvr additive="base">
                                        <p:cTn id="31" dur="500" fill="hold"/>
                                        <p:tgtEl>
                                          <p:spTgt spid="34818">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818">
                                            <p:txEl>
                                              <p:pRg st="10" end="10"/>
                                            </p:txEl>
                                          </p:spTgt>
                                        </p:tgtEl>
                                        <p:attrNameLst>
                                          <p:attrName>style.visibility</p:attrName>
                                        </p:attrNameLst>
                                      </p:cBhvr>
                                      <p:to>
                                        <p:strVal val="visible"/>
                                      </p:to>
                                    </p:set>
                                    <p:anim calcmode="lin" valueType="num">
                                      <p:cBhvr additive="base">
                                        <p:cTn id="37" dur="500" fill="hold"/>
                                        <p:tgtEl>
                                          <p:spTgt spid="34818">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4818">
                                            <p:txEl>
                                              <p:pRg st="11" end="11"/>
                                            </p:txEl>
                                          </p:spTgt>
                                        </p:tgtEl>
                                        <p:attrNameLst>
                                          <p:attrName>style.visibility</p:attrName>
                                        </p:attrNameLst>
                                      </p:cBhvr>
                                      <p:to>
                                        <p:strVal val="visible"/>
                                      </p:to>
                                    </p:set>
                                    <p:anim calcmode="lin" valueType="num">
                                      <p:cBhvr additive="base">
                                        <p:cTn id="43" dur="500" fill="hold"/>
                                        <p:tgtEl>
                                          <p:spTgt spid="34818">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4818">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4818">
                                            <p:txEl>
                                              <p:pRg st="12" end="12"/>
                                            </p:txEl>
                                          </p:spTgt>
                                        </p:tgtEl>
                                        <p:attrNameLst>
                                          <p:attrName>style.visibility</p:attrName>
                                        </p:attrNameLst>
                                      </p:cBhvr>
                                      <p:to>
                                        <p:strVal val="visible"/>
                                      </p:to>
                                    </p:set>
                                    <p:anim calcmode="lin" valueType="num">
                                      <p:cBhvr additive="base">
                                        <p:cTn id="49" dur="500" fill="hold"/>
                                        <p:tgtEl>
                                          <p:spTgt spid="34818">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818">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63308"/>
          </a:xfrm>
          <a:prstGeom prst="rect">
            <a:avLst/>
          </a:prstGeom>
        </p:spPr>
        <p:txBody>
          <a:bodyPr wrap="square">
            <a:spAutoFit/>
          </a:bodyPr>
          <a:lstStyle/>
          <a:p>
            <a:endParaRPr lang="en-US" dirty="0" smtClean="0"/>
          </a:p>
          <a:p>
            <a:r>
              <a:rPr lang="en-US" sz="3200" b="1" dirty="0" smtClean="0">
                <a:solidFill>
                  <a:srgbClr val="FF0000"/>
                </a:solidFill>
              </a:rPr>
              <a:t>Starting on Research path, HOW to  grow to become great researchers ?</a:t>
            </a:r>
          </a:p>
          <a:p>
            <a:endParaRPr lang="en-US" sz="2400" b="1" dirty="0" smtClean="0"/>
          </a:p>
          <a:p>
            <a:pPr lvl="1">
              <a:buFont typeface="Wingdings" pitchFamily="2" charset="2"/>
              <a:buChar char="ü"/>
            </a:pPr>
            <a:r>
              <a:rPr lang="en-US" sz="2800" b="1" dirty="0" smtClean="0">
                <a:solidFill>
                  <a:srgbClr val="FF0000"/>
                </a:solidFill>
              </a:rPr>
              <a:t>Replicate </a:t>
            </a:r>
            <a:r>
              <a:rPr lang="en-US" sz="2800" b="1" dirty="0" smtClean="0"/>
              <a:t>(not just reading the papers) others’ published results build up your foundation of knowledge and gives confidence that you understand the details of the algorithms. </a:t>
            </a:r>
          </a:p>
          <a:p>
            <a:pPr lvl="1">
              <a:buFont typeface="Wingdings" pitchFamily="2" charset="2"/>
              <a:buChar char="ü"/>
            </a:pPr>
            <a:endParaRPr lang="en-US" sz="2800" b="1" dirty="0" smtClean="0"/>
          </a:p>
          <a:p>
            <a:pPr lvl="1">
              <a:buFont typeface="Wingdings" pitchFamily="2" charset="2"/>
              <a:buChar char="ü"/>
            </a:pPr>
            <a:r>
              <a:rPr lang="en-US" sz="2800" b="1" dirty="0" smtClean="0"/>
              <a:t> Do not jump too quickly into trying to invent something new</a:t>
            </a:r>
          </a:p>
          <a:p>
            <a:pPr lvl="1">
              <a:buFont typeface="Wingdings" pitchFamily="2" charset="2"/>
              <a:buChar char="ü"/>
            </a:pPr>
            <a:endParaRPr lang="en-US" sz="2800" b="1" dirty="0" smtClean="0"/>
          </a:p>
          <a:p>
            <a:pPr lvl="1">
              <a:buFont typeface="Wingdings" pitchFamily="2" charset="2"/>
              <a:buChar char="ü"/>
            </a:pPr>
            <a:r>
              <a:rPr lang="en-US" sz="2800" b="1" dirty="0" smtClean="0"/>
              <a:t>When you’ve read enough papers/blogs/etc. and replicated enough results, almost magically you’ll start to have your own opinions and your own ideas. </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848302"/>
          </a:xfrm>
          <a:prstGeom prst="rect">
            <a:avLst/>
          </a:prstGeom>
        </p:spPr>
        <p:txBody>
          <a:bodyPr wrap="square">
            <a:spAutoFit/>
          </a:bodyPr>
          <a:lstStyle/>
          <a:p>
            <a:pPr>
              <a:buFont typeface="Wingdings" pitchFamily="2" charset="2"/>
              <a:buChar char="Ø"/>
            </a:pPr>
            <a:r>
              <a:rPr lang="en-US" sz="2800" b="1" dirty="0" smtClean="0"/>
              <a:t>When you do build something new, </a:t>
            </a:r>
            <a:r>
              <a:rPr lang="en-US" sz="2800" b="1" dirty="0" smtClean="0">
                <a:solidFill>
                  <a:srgbClr val="FF0000"/>
                </a:solidFill>
              </a:rPr>
              <a:t>publish it in a paper or blog post and consider open-sourcing your code, and share </a:t>
            </a:r>
            <a:r>
              <a:rPr lang="en-US" sz="2800" b="1" dirty="0" smtClean="0"/>
              <a:t>it with the community to get more feedback from the community, and further accelerate your learning! </a:t>
            </a:r>
          </a:p>
          <a:p>
            <a:pPr>
              <a:buFont typeface="Wingdings" pitchFamily="2" charset="2"/>
              <a:buChar char="Ø"/>
            </a:pPr>
            <a:endParaRPr lang="en-US" sz="2800" b="1" dirty="0" smtClean="0"/>
          </a:p>
          <a:p>
            <a:pPr>
              <a:buFont typeface="Wingdings" pitchFamily="2" charset="2"/>
              <a:buChar char="Ø"/>
            </a:pPr>
            <a:r>
              <a:rPr lang="en-US" sz="2800" b="1" dirty="0" smtClean="0">
                <a:solidFill>
                  <a:srgbClr val="FF0000"/>
                </a:solidFill>
              </a:rPr>
              <a:t>Participate</a:t>
            </a:r>
            <a:r>
              <a:rPr lang="en-US" sz="2800" b="1" dirty="0" smtClean="0"/>
              <a:t> in any other enrichment activities that help you learn, such as </a:t>
            </a:r>
          </a:p>
          <a:p>
            <a:pPr lvl="3">
              <a:buFont typeface="Wingdings" pitchFamily="2" charset="2"/>
              <a:buChar char="Ø"/>
            </a:pPr>
            <a:r>
              <a:rPr lang="en-US" sz="2800" b="1" dirty="0" smtClean="0"/>
              <a:t>online competitions, </a:t>
            </a:r>
          </a:p>
          <a:p>
            <a:pPr lvl="3">
              <a:buFont typeface="Wingdings" pitchFamily="2" charset="2"/>
              <a:buChar char="Ø"/>
            </a:pPr>
            <a:r>
              <a:rPr lang="en-US" sz="2800" b="1" dirty="0" smtClean="0"/>
              <a:t>going to </a:t>
            </a:r>
            <a:r>
              <a:rPr lang="en-US" sz="2800" b="1" dirty="0" err="1" smtClean="0"/>
              <a:t>meetups</a:t>
            </a:r>
            <a:r>
              <a:rPr lang="en-US" sz="2800" b="1" dirty="0" smtClean="0"/>
              <a:t> (community of people with shared goals), </a:t>
            </a:r>
          </a:p>
          <a:p>
            <a:pPr lvl="3">
              <a:buFont typeface="Wingdings" pitchFamily="2" charset="2"/>
              <a:buChar char="Ø"/>
            </a:pPr>
            <a:r>
              <a:rPr lang="en-US" sz="2800" b="1" dirty="0" smtClean="0"/>
              <a:t>attending (or watching online videos of) good AI/ML/vision/NLP/speech/etc. conferences like CVPR,ICML, NIPS and ICLR.</a:t>
            </a:r>
          </a:p>
          <a:p>
            <a:pPr lvl="3">
              <a:buFont typeface="Wingdings" pitchFamily="2" charset="2"/>
              <a:buChar char="Ø"/>
            </a:pPr>
            <a:r>
              <a:rPr lang="en-US" sz="2800" b="1" dirty="0" smtClean="0"/>
              <a:t>select a set of your </a:t>
            </a:r>
            <a:r>
              <a:rPr lang="en-US" sz="2800" b="1" dirty="0" err="1" smtClean="0"/>
              <a:t>favourite</a:t>
            </a:r>
            <a:r>
              <a:rPr lang="en-US" sz="2800" b="1" dirty="0" smtClean="0"/>
              <a:t> researchers and sign up for notifications on </a:t>
            </a:r>
            <a:r>
              <a:rPr lang="en-US" sz="2800" b="1" dirty="0" err="1" smtClean="0"/>
              <a:t>google</a:t>
            </a:r>
            <a:r>
              <a:rPr lang="en-US" sz="2800" b="1" dirty="0" smtClean="0"/>
              <a:t> scholar whenever they publish research papers/blog posts/etc</a:t>
            </a:r>
          </a:p>
          <a:p>
            <a:pPr lvl="3">
              <a:buFont typeface="Wingdings" pitchFamily="2" charset="2"/>
              <a:buChar char="Ø"/>
            </a:pPr>
            <a:endParaRPr lang="en-US" sz="2800" b="1" dirty="0" smtClean="0"/>
          </a:p>
          <a:p>
            <a:pPr>
              <a:buFont typeface="Wingdings" pitchFamily="2" charset="2"/>
              <a:buChar char="Ø"/>
            </a:pPr>
            <a:endParaRPr lang="en-US" sz="28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58847"/>
            <a:ext cx="9144000" cy="6740307"/>
          </a:xfrm>
          <a:prstGeom prst="rect">
            <a:avLst/>
          </a:prstGeom>
        </p:spPr>
        <p:txBody>
          <a:bodyPr wrap="square">
            <a:spAutoFit/>
          </a:bodyPr>
          <a:lstStyle/>
          <a:p>
            <a:pPr>
              <a:buFont typeface="Wingdings" pitchFamily="2" charset="2"/>
              <a:buChar char="Ø"/>
            </a:pPr>
            <a:endParaRPr lang="en-US" sz="2400" b="1" dirty="0" smtClean="0"/>
          </a:p>
          <a:p>
            <a:pPr>
              <a:buFont typeface="Wingdings" pitchFamily="2" charset="2"/>
              <a:buChar char="Ø"/>
            </a:pPr>
            <a:r>
              <a:rPr lang="en-US" sz="2400" b="1" dirty="0" smtClean="0"/>
              <a:t> You can make a lot of progress in learning ML by yourself, </a:t>
            </a:r>
            <a:r>
              <a:rPr lang="en-US" sz="2400" b="1" dirty="0" smtClean="0">
                <a:solidFill>
                  <a:srgbClr val="FF0000"/>
                </a:solidFill>
              </a:rPr>
              <a:t>but having friends to bounce ideas off </a:t>
            </a:r>
            <a:r>
              <a:rPr lang="en-US" sz="2400" b="1" dirty="0" smtClean="0"/>
              <a:t>will help your learning and also make it more fun. </a:t>
            </a:r>
          </a:p>
          <a:p>
            <a:pPr>
              <a:buFont typeface="Wingdings" pitchFamily="2" charset="2"/>
              <a:buChar char="Ø"/>
            </a:pPr>
            <a:endParaRPr lang="en-US" sz="2400" b="1" dirty="0" smtClean="0"/>
          </a:p>
          <a:p>
            <a:pPr>
              <a:buFont typeface="Wingdings" pitchFamily="2" charset="2"/>
              <a:buChar char="Ø"/>
            </a:pPr>
            <a:r>
              <a:rPr lang="en-US" sz="2400" b="1" dirty="0" smtClean="0"/>
              <a:t>If you have access to </a:t>
            </a:r>
            <a:r>
              <a:rPr lang="en-US" sz="2400" b="1" dirty="0" smtClean="0">
                <a:solidFill>
                  <a:srgbClr val="FF0000"/>
                </a:solidFill>
              </a:rPr>
              <a:t>AI experts </a:t>
            </a:r>
            <a:r>
              <a:rPr lang="en-US" sz="2400" b="1" dirty="0" smtClean="0"/>
              <a:t>like professors, PhD students, or good researchers, talk to them too. </a:t>
            </a:r>
          </a:p>
          <a:p>
            <a:pPr>
              <a:buFont typeface="Wingdings" pitchFamily="2" charset="2"/>
              <a:buChar char="Ø"/>
            </a:pPr>
            <a:endParaRPr lang="en-US" sz="2400" b="1" dirty="0" smtClean="0"/>
          </a:p>
          <a:p>
            <a:pPr>
              <a:buFont typeface="Wingdings" pitchFamily="2" charset="2"/>
              <a:buChar char="Ø"/>
            </a:pPr>
            <a:r>
              <a:rPr lang="en-US" sz="2400" b="1" dirty="0" smtClean="0"/>
              <a:t>Despite the importance of having friends to work with, if your friends disagree with your ideas, sometimes you should still implement it and try it out to see for yourself. </a:t>
            </a:r>
          </a:p>
          <a:p>
            <a:pPr>
              <a:buFont typeface="Wingdings" pitchFamily="2" charset="2"/>
              <a:buChar char="Ø"/>
            </a:pPr>
            <a:endParaRPr lang="en-US" sz="2400" b="1" dirty="0" smtClean="0"/>
          </a:p>
          <a:p>
            <a:pPr>
              <a:buFont typeface="Wingdings" pitchFamily="2" charset="2"/>
              <a:buChar char="Ø"/>
            </a:pPr>
            <a:r>
              <a:rPr lang="en-US" sz="2400" b="1" i="1" dirty="0" smtClean="0"/>
              <a:t>Every world class ML researcher I know has spent a lot of solitary hours implementing algorithms, tuning </a:t>
            </a:r>
            <a:r>
              <a:rPr lang="en-US" sz="2400" b="1" i="1" dirty="0" err="1" smtClean="0"/>
              <a:t>hyperparameters</a:t>
            </a:r>
            <a:r>
              <a:rPr lang="en-US" sz="2400" b="1" i="1" dirty="0" smtClean="0"/>
              <a:t>, reading papers, and figuring out for themselves what does and doesn’t work. I still find this type of work fun, and hope you will too.</a:t>
            </a:r>
          </a:p>
          <a:p>
            <a:r>
              <a:rPr lang="en-US" sz="4800" b="1" dirty="0" smtClean="0"/>
              <a:t>Andrew Ng</a:t>
            </a:r>
            <a:endParaRPr lang="en-US" sz="4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1"/>
          <p:cNvSpPr txBox="1">
            <a:spLocks noChangeArrowheads="1"/>
          </p:cNvSpPr>
          <p:nvPr/>
        </p:nvSpPr>
        <p:spPr bwMode="auto">
          <a:xfrm>
            <a:off x="228600" y="1295400"/>
            <a:ext cx="8001000" cy="3785652"/>
          </a:xfrm>
          <a:prstGeom prst="rect">
            <a:avLst/>
          </a:prstGeom>
          <a:noFill/>
          <a:ln w="9525">
            <a:noFill/>
            <a:miter lim="800000"/>
            <a:headEnd/>
            <a:tailEnd/>
          </a:ln>
        </p:spPr>
        <p:txBody>
          <a:bodyPr>
            <a:spAutoFit/>
          </a:bodyPr>
          <a:lstStyle/>
          <a:p>
            <a:r>
              <a:rPr lang="en-US" sz="6000" dirty="0">
                <a:latin typeface="Calibri" pitchFamily="34" charset="0"/>
              </a:rPr>
              <a:t>Books/Reading </a:t>
            </a:r>
            <a:r>
              <a:rPr lang="en-US" sz="6000" dirty="0" smtClean="0">
                <a:latin typeface="Calibri" pitchFamily="34" charset="0"/>
              </a:rPr>
              <a:t>Materials</a:t>
            </a:r>
          </a:p>
          <a:p>
            <a:r>
              <a:rPr lang="en-US" sz="6000" b="1" dirty="0" smtClean="0"/>
              <a:t>There is no single text book.. </a:t>
            </a:r>
          </a:p>
          <a:p>
            <a:endParaRPr lang="en-US" sz="6000" dirty="0">
              <a:latin typeface="Calibri"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3046988"/>
          </a:xfrm>
          <a:prstGeom prst="rect">
            <a:avLst/>
          </a:prstGeom>
          <a:noFill/>
          <a:ln w="9525">
            <a:noFill/>
            <a:miter lim="800000"/>
            <a:headEnd/>
            <a:tailEnd/>
          </a:ln>
        </p:spPr>
        <p:txBody>
          <a:bodyPr>
            <a:spAutoFit/>
          </a:bodyPr>
          <a:lstStyle/>
          <a:p>
            <a:r>
              <a:rPr lang="en-US" sz="3200" b="1" dirty="0" smtClean="0">
                <a:solidFill>
                  <a:srgbClr val="7030A0"/>
                </a:solidFill>
              </a:rPr>
              <a:t>BOOKS:</a:t>
            </a:r>
          </a:p>
          <a:p>
            <a:r>
              <a:rPr lang="en-US" sz="3200" b="1" dirty="0" smtClean="0">
                <a:solidFill>
                  <a:srgbClr val="FF0000"/>
                </a:solidFill>
              </a:rPr>
              <a:t>Neural </a:t>
            </a:r>
            <a:r>
              <a:rPr lang="en-US" sz="3200" b="1" dirty="0">
                <a:solidFill>
                  <a:srgbClr val="FF0000"/>
                </a:solidFill>
              </a:rPr>
              <a:t>Networks and Learning Machines </a:t>
            </a:r>
            <a:r>
              <a:rPr lang="en-US" sz="3200" b="1" dirty="0"/>
              <a:t>Third Edition </a:t>
            </a:r>
            <a:r>
              <a:rPr lang="en-US" sz="3200" b="1" dirty="0">
                <a:solidFill>
                  <a:srgbClr val="0070C0"/>
                </a:solidFill>
              </a:rPr>
              <a:t>Simon </a:t>
            </a:r>
            <a:r>
              <a:rPr lang="en-US" sz="3200" b="1" dirty="0" err="1" smtClean="0">
                <a:solidFill>
                  <a:srgbClr val="0070C0"/>
                </a:solidFill>
              </a:rPr>
              <a:t>Haykin</a:t>
            </a:r>
            <a:endParaRPr lang="en-US" sz="3200" b="1" dirty="0" smtClean="0">
              <a:solidFill>
                <a:srgbClr val="0070C0"/>
              </a:solidFill>
            </a:endParaRPr>
          </a:p>
          <a:p>
            <a:r>
              <a:rPr lang="en-US" sz="3200" b="1" dirty="0" smtClean="0"/>
              <a:t>Neural Networks and Deep Learning </a:t>
            </a:r>
            <a:r>
              <a:rPr lang="en-US" sz="3200" b="1" dirty="0" smtClean="0">
                <a:solidFill>
                  <a:srgbClr val="FF0000"/>
                </a:solidFill>
              </a:rPr>
              <a:t>Michael Nielsen </a:t>
            </a:r>
            <a:r>
              <a:rPr lang="en-US" sz="3200" b="1" dirty="0" smtClean="0"/>
              <a:t>The original online book can be found at http://neuralnetworksanddeeplearning.com</a:t>
            </a:r>
            <a:endParaRPr lang="en-US" sz="3200" b="1" dirty="0">
              <a:solidFill>
                <a:srgbClr val="0070C0"/>
              </a:solidFill>
            </a:endParaRPr>
          </a:p>
        </p:txBody>
      </p:sp>
      <p:sp>
        <p:nvSpPr>
          <p:cNvPr id="3" name="Rectangle 2"/>
          <p:cNvSpPr>
            <a:spLocks noChangeArrowheads="1"/>
          </p:cNvSpPr>
          <p:nvPr/>
        </p:nvSpPr>
        <p:spPr bwMode="auto">
          <a:xfrm>
            <a:off x="0" y="3048000"/>
            <a:ext cx="9144000" cy="1077218"/>
          </a:xfrm>
          <a:prstGeom prst="rect">
            <a:avLst/>
          </a:prstGeom>
          <a:noFill/>
          <a:ln w="9525">
            <a:noFill/>
            <a:miter lim="800000"/>
            <a:headEnd/>
            <a:tailEnd/>
          </a:ln>
        </p:spPr>
        <p:txBody>
          <a:bodyPr>
            <a:spAutoFit/>
          </a:bodyPr>
          <a:lstStyle/>
          <a:p>
            <a:r>
              <a:rPr lang="en-US" sz="3200" b="1" dirty="0">
                <a:solidFill>
                  <a:srgbClr val="FF0000"/>
                </a:solidFill>
              </a:rPr>
              <a:t>Artificial Neural Networks</a:t>
            </a:r>
            <a:r>
              <a:rPr lang="en-US" sz="3200" b="1" dirty="0"/>
              <a:t>, </a:t>
            </a:r>
          </a:p>
          <a:p>
            <a:r>
              <a:rPr lang="en-US" sz="3200" b="1" dirty="0">
                <a:solidFill>
                  <a:srgbClr val="0070C0"/>
                </a:solidFill>
              </a:rPr>
              <a:t>B </a:t>
            </a:r>
            <a:r>
              <a:rPr lang="en-US" sz="3200" b="1" dirty="0" err="1">
                <a:solidFill>
                  <a:srgbClr val="0070C0"/>
                </a:solidFill>
              </a:rPr>
              <a:t>Yegnanarayana</a:t>
            </a:r>
            <a:r>
              <a:rPr lang="en-US" sz="3200" b="1" dirty="0"/>
              <a:t>,  (IITM)</a:t>
            </a:r>
          </a:p>
        </p:txBody>
      </p:sp>
      <p:sp>
        <p:nvSpPr>
          <p:cNvPr id="4" name="Rectangle 3"/>
          <p:cNvSpPr>
            <a:spLocks noChangeArrowheads="1"/>
          </p:cNvSpPr>
          <p:nvPr/>
        </p:nvSpPr>
        <p:spPr bwMode="auto">
          <a:xfrm>
            <a:off x="0" y="4191000"/>
            <a:ext cx="9144000" cy="1077218"/>
          </a:xfrm>
          <a:prstGeom prst="rect">
            <a:avLst/>
          </a:prstGeom>
          <a:noFill/>
          <a:ln w="9525">
            <a:noFill/>
            <a:miter lim="800000"/>
            <a:headEnd/>
            <a:tailEnd/>
          </a:ln>
        </p:spPr>
        <p:txBody>
          <a:bodyPr>
            <a:spAutoFit/>
          </a:bodyPr>
          <a:lstStyle/>
          <a:p>
            <a:r>
              <a:rPr lang="en-US" sz="3200" b="1" dirty="0">
                <a:solidFill>
                  <a:srgbClr val="FF0000"/>
                </a:solidFill>
              </a:rPr>
              <a:t>Intelligent Systems and Control </a:t>
            </a:r>
          </a:p>
          <a:p>
            <a:r>
              <a:rPr lang="en-US" sz="3200" b="1" dirty="0" err="1">
                <a:solidFill>
                  <a:srgbClr val="0070C0"/>
                </a:solidFill>
              </a:rPr>
              <a:t>Laxmidhar</a:t>
            </a:r>
            <a:r>
              <a:rPr lang="en-US" sz="3200" b="1" dirty="0">
                <a:solidFill>
                  <a:srgbClr val="0070C0"/>
                </a:solidFill>
              </a:rPr>
              <a:t> </a:t>
            </a:r>
            <a:r>
              <a:rPr lang="en-US" sz="3200" b="1" dirty="0" err="1">
                <a:solidFill>
                  <a:srgbClr val="0070C0"/>
                </a:solidFill>
              </a:rPr>
              <a:t>Behera</a:t>
            </a:r>
            <a:r>
              <a:rPr lang="en-US" sz="3200" b="1" dirty="0">
                <a:solidFill>
                  <a:srgbClr val="0070C0"/>
                </a:solidFill>
              </a:rPr>
              <a:t> , </a:t>
            </a:r>
            <a:r>
              <a:rPr lang="en-US" sz="3200" b="1" dirty="0" err="1">
                <a:solidFill>
                  <a:srgbClr val="0070C0"/>
                </a:solidFill>
              </a:rPr>
              <a:t>Indrani</a:t>
            </a:r>
            <a:r>
              <a:rPr lang="en-US" sz="3200" b="1" dirty="0">
                <a:solidFill>
                  <a:srgbClr val="0070C0"/>
                </a:solidFill>
              </a:rPr>
              <a:t> </a:t>
            </a:r>
            <a:r>
              <a:rPr lang="en-US" sz="3200" b="1" dirty="0" err="1">
                <a:solidFill>
                  <a:srgbClr val="0070C0"/>
                </a:solidFill>
              </a:rPr>
              <a:t>Kar</a:t>
            </a:r>
            <a:r>
              <a:rPr lang="en-US" sz="3200" b="1" dirty="0">
                <a:solidFill>
                  <a:srgbClr val="0070C0"/>
                </a:solidFill>
              </a:rPr>
              <a:t> (IIT </a:t>
            </a:r>
            <a:r>
              <a:rPr lang="en-US" sz="3200" b="1" dirty="0" err="1">
                <a:solidFill>
                  <a:srgbClr val="0070C0"/>
                </a:solidFill>
              </a:rPr>
              <a:t>kanpur</a:t>
            </a:r>
            <a:r>
              <a:rPr lang="en-US" sz="3200" b="1" dirty="0">
                <a:solidFill>
                  <a:srgbClr val="0070C0"/>
                </a:solidFill>
              </a:rPr>
              <a:t>)</a:t>
            </a:r>
          </a:p>
        </p:txBody>
      </p:sp>
      <p:sp>
        <p:nvSpPr>
          <p:cNvPr id="6" name="Rectangle 5"/>
          <p:cNvSpPr>
            <a:spLocks noChangeArrowheads="1"/>
          </p:cNvSpPr>
          <p:nvPr/>
        </p:nvSpPr>
        <p:spPr bwMode="auto">
          <a:xfrm>
            <a:off x="0" y="5410200"/>
            <a:ext cx="9144000" cy="646113"/>
          </a:xfrm>
          <a:prstGeom prst="rect">
            <a:avLst/>
          </a:prstGeom>
          <a:noFill/>
          <a:ln w="9525">
            <a:noFill/>
            <a:miter lim="800000"/>
            <a:headEnd/>
            <a:tailEnd/>
          </a:ln>
        </p:spPr>
        <p:txBody>
          <a:bodyPr>
            <a:spAutoFit/>
          </a:bodyPr>
          <a:lstStyle/>
          <a:p>
            <a:r>
              <a:rPr lang="en-US" sz="3600" b="1" dirty="0">
                <a:solidFill>
                  <a:srgbClr val="FF0000"/>
                </a:solidFill>
                <a:latin typeface="Calibri" pitchFamily="34" charset="0"/>
              </a:rPr>
              <a:t>Neural Network </a:t>
            </a:r>
            <a:r>
              <a:rPr lang="en-US" sz="3600" b="1" dirty="0" err="1">
                <a:solidFill>
                  <a:srgbClr val="FF0000"/>
                </a:solidFill>
                <a:latin typeface="Calibri" pitchFamily="34" charset="0"/>
              </a:rPr>
              <a:t>Design,</a:t>
            </a:r>
            <a:r>
              <a:rPr lang="en-US" sz="3600" b="1" dirty="0" err="1">
                <a:latin typeface="Calibri" pitchFamily="34" charset="0"/>
              </a:rPr>
              <a:t>Martin</a:t>
            </a:r>
            <a:r>
              <a:rPr lang="en-US" sz="3600" b="1" dirty="0">
                <a:latin typeface="Calibri" pitchFamily="34" charset="0"/>
              </a:rPr>
              <a:t> D Hagen et al</a:t>
            </a:r>
          </a:p>
        </p:txBody>
      </p:sp>
      <p:sp>
        <p:nvSpPr>
          <p:cNvPr id="7" name="Rectangle 4"/>
          <p:cNvSpPr>
            <a:spLocks noChangeArrowheads="1"/>
          </p:cNvSpPr>
          <p:nvPr/>
        </p:nvSpPr>
        <p:spPr bwMode="auto">
          <a:xfrm>
            <a:off x="0" y="6211669"/>
            <a:ext cx="8002127" cy="646331"/>
          </a:xfrm>
          <a:prstGeom prst="rect">
            <a:avLst/>
          </a:prstGeom>
          <a:noFill/>
          <a:ln w="9525">
            <a:noFill/>
            <a:miter lim="800000"/>
            <a:headEnd/>
            <a:tailEnd/>
          </a:ln>
        </p:spPr>
        <p:txBody>
          <a:bodyPr wrap="none" anchor="ctr">
            <a:spAutoFit/>
          </a:bodyPr>
          <a:lstStyle/>
          <a:p>
            <a:pPr lvl="1" eaLnBrk="0" hangingPunct="0"/>
            <a:r>
              <a:rPr lang="en-US" sz="3600" b="1" dirty="0">
                <a:latin typeface="Calibri" pitchFamily="34" charset="0"/>
              </a:rPr>
              <a:t>Machine Learning by Tom M. Mitchell</a:t>
            </a:r>
            <a:r>
              <a:rPr lang="en-US" sz="3600" b="1" dirty="0" smtClean="0">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ChangeArrowheads="1"/>
          </p:cNvSpPr>
          <p:nvPr/>
        </p:nvSpPr>
        <p:spPr bwMode="auto">
          <a:xfrm>
            <a:off x="0" y="685800"/>
            <a:ext cx="9144000" cy="6432530"/>
          </a:xfrm>
          <a:prstGeom prst="rect">
            <a:avLst/>
          </a:prstGeom>
          <a:noFill/>
          <a:ln w="9525">
            <a:noFill/>
            <a:miter lim="800000"/>
            <a:headEnd/>
            <a:tailEnd/>
          </a:ln>
        </p:spPr>
        <p:txBody>
          <a:bodyPr>
            <a:spAutoFit/>
          </a:bodyPr>
          <a:lstStyle/>
          <a:p>
            <a:r>
              <a:rPr lang="en-US" sz="3200" b="1" dirty="0">
                <a:solidFill>
                  <a:srgbClr val="FF0000"/>
                </a:solidFill>
                <a:latin typeface="Calibri" pitchFamily="34" charset="0"/>
              </a:rPr>
              <a:t>A first course in Fuzzy and Neural Control</a:t>
            </a:r>
            <a:r>
              <a:rPr lang="en-US" sz="3200" b="1" dirty="0">
                <a:latin typeface="Calibri" pitchFamily="34" charset="0"/>
              </a:rPr>
              <a:t>, By Hung T Nguyen et al, Chapman &amp; Hall/CRC Press Company</a:t>
            </a:r>
          </a:p>
          <a:p>
            <a:r>
              <a:rPr lang="en-US" sz="3200" b="1" dirty="0">
                <a:latin typeface="Calibri" pitchFamily="34" charset="0"/>
              </a:rPr>
              <a:t>Wiley India</a:t>
            </a:r>
          </a:p>
          <a:p>
            <a:endParaRPr lang="en-US" sz="3200" b="1" dirty="0">
              <a:latin typeface="Calibri" pitchFamily="34" charset="0"/>
            </a:endParaRPr>
          </a:p>
          <a:p>
            <a:r>
              <a:rPr lang="en-US" sz="3200" b="1" dirty="0">
                <a:solidFill>
                  <a:srgbClr val="FF0000"/>
                </a:solidFill>
                <a:latin typeface="Calibri" pitchFamily="34" charset="0"/>
              </a:rPr>
              <a:t>Fundamentals of Neural networks, architecture, algorithms and applications</a:t>
            </a:r>
            <a:r>
              <a:rPr lang="en-US" sz="3200" b="1" dirty="0">
                <a:latin typeface="Calibri" pitchFamily="34" charset="0"/>
              </a:rPr>
              <a:t>, </a:t>
            </a:r>
            <a:r>
              <a:rPr lang="en-US" sz="3200" b="1" dirty="0" err="1">
                <a:latin typeface="Calibri" pitchFamily="34" charset="0"/>
              </a:rPr>
              <a:t>Laurene</a:t>
            </a:r>
            <a:r>
              <a:rPr lang="en-US" sz="3200" b="1" dirty="0">
                <a:latin typeface="Calibri" pitchFamily="34" charset="0"/>
              </a:rPr>
              <a:t> </a:t>
            </a:r>
            <a:r>
              <a:rPr lang="en-US" sz="3200" b="1" dirty="0" err="1">
                <a:latin typeface="Calibri" pitchFamily="34" charset="0"/>
              </a:rPr>
              <a:t>Fausett</a:t>
            </a:r>
            <a:r>
              <a:rPr lang="en-US" sz="3200" b="1" dirty="0">
                <a:latin typeface="Calibri" pitchFamily="34" charset="0"/>
              </a:rPr>
              <a:t>, Pearson Education</a:t>
            </a:r>
          </a:p>
          <a:p>
            <a:endParaRPr lang="en-US" sz="3200" b="1" dirty="0">
              <a:solidFill>
                <a:srgbClr val="FF0000"/>
              </a:solidFill>
              <a:latin typeface="Calibri" pitchFamily="34" charset="0"/>
            </a:endParaRPr>
          </a:p>
          <a:p>
            <a:r>
              <a:rPr lang="en-US" sz="3200" b="1" dirty="0">
                <a:solidFill>
                  <a:srgbClr val="FF0000"/>
                </a:solidFill>
              </a:rPr>
              <a:t>Deep Learning </a:t>
            </a:r>
            <a:r>
              <a:rPr lang="en-US" sz="3200" b="1" dirty="0"/>
              <a:t>by </a:t>
            </a:r>
            <a:r>
              <a:rPr lang="en-US" sz="3200" b="1" dirty="0" err="1">
                <a:solidFill>
                  <a:srgbClr val="0070C0"/>
                </a:solidFill>
              </a:rPr>
              <a:t>Yoshua</a:t>
            </a:r>
            <a:r>
              <a:rPr lang="en-US" sz="3200" b="1" dirty="0">
                <a:solidFill>
                  <a:srgbClr val="0070C0"/>
                </a:solidFill>
              </a:rPr>
              <a:t> </a:t>
            </a:r>
            <a:r>
              <a:rPr lang="en-US" sz="3200" b="1" dirty="0" err="1">
                <a:solidFill>
                  <a:srgbClr val="0070C0"/>
                </a:solidFill>
              </a:rPr>
              <a:t>Bengio</a:t>
            </a:r>
            <a:r>
              <a:rPr lang="en-US" sz="3200" b="1" dirty="0">
                <a:solidFill>
                  <a:srgbClr val="0070C0"/>
                </a:solidFill>
              </a:rPr>
              <a:t>, Ian </a:t>
            </a:r>
            <a:r>
              <a:rPr lang="en-US" sz="3200" b="1" dirty="0" err="1">
                <a:solidFill>
                  <a:srgbClr val="0070C0"/>
                </a:solidFill>
              </a:rPr>
              <a:t>Goodfellow</a:t>
            </a:r>
            <a:r>
              <a:rPr lang="en-US" sz="3200" b="1" dirty="0">
                <a:solidFill>
                  <a:srgbClr val="0070C0"/>
                </a:solidFill>
              </a:rPr>
              <a:t> and Aaron </a:t>
            </a:r>
            <a:r>
              <a:rPr lang="en-US" sz="3200" b="1" dirty="0" err="1">
                <a:solidFill>
                  <a:srgbClr val="0070C0"/>
                </a:solidFill>
              </a:rPr>
              <a:t>Courville</a:t>
            </a:r>
            <a:r>
              <a:rPr lang="en-US" sz="3200" b="1" dirty="0">
                <a:solidFill>
                  <a:srgbClr val="0070C0"/>
                </a:solidFill>
              </a:rPr>
              <a:t> </a:t>
            </a:r>
          </a:p>
          <a:p>
            <a:endParaRPr lang="en-US" sz="3200" b="1" dirty="0">
              <a:latin typeface="Calibri" pitchFamily="34" charset="0"/>
            </a:endParaRPr>
          </a:p>
          <a:p>
            <a:endParaRPr lang="en-US" sz="2800" b="1" i="1" dirty="0">
              <a:solidFill>
                <a:srgbClr val="FF0000"/>
              </a:solidFill>
            </a:endParaRPr>
          </a:p>
          <a:p>
            <a:endParaRPr lang="en-US" sz="3200" b="1"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 calcmode="lin" valueType="num">
                                      <p:cBhvr additive="base">
                                        <p:cTn id="7" dur="500" fill="hold"/>
                                        <p:tgtEl>
                                          <p:spTgt spid="133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4">
                                            <p:txEl>
                                              <p:pRg st="1" end="1"/>
                                            </p:txEl>
                                          </p:spTgt>
                                        </p:tgtEl>
                                        <p:attrNameLst>
                                          <p:attrName>style.visibility</p:attrName>
                                        </p:attrNameLst>
                                      </p:cBhvr>
                                      <p:to>
                                        <p:strVal val="visible"/>
                                      </p:to>
                                    </p:set>
                                    <p:anim calcmode="lin" valueType="num">
                                      <p:cBhvr additive="base">
                                        <p:cTn id="13" dur="500" fill="hold"/>
                                        <p:tgtEl>
                                          <p:spTgt spid="133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4">
                                            <p:txEl>
                                              <p:pRg st="3" end="3"/>
                                            </p:txEl>
                                          </p:spTgt>
                                        </p:tgtEl>
                                        <p:attrNameLst>
                                          <p:attrName>style.visibility</p:attrName>
                                        </p:attrNameLst>
                                      </p:cBhvr>
                                      <p:to>
                                        <p:strVal val="visible"/>
                                      </p:to>
                                    </p:set>
                                    <p:anim calcmode="lin" valueType="num">
                                      <p:cBhvr additive="base">
                                        <p:cTn id="19" dur="500" fill="hold"/>
                                        <p:tgtEl>
                                          <p:spTgt spid="1331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anim calcmode="lin" valueType="num">
                                      <p:cBhvr additive="base">
                                        <p:cTn id="25" dur="500" fill="hold"/>
                                        <p:tgtEl>
                                          <p:spTgt spid="1331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340745"/>
          </a:xfrm>
          <a:prstGeom prst="rect">
            <a:avLst/>
          </a:prstGeom>
          <a:noFill/>
        </p:spPr>
        <p:txBody>
          <a:bodyPr>
            <a:spAutoFit/>
          </a:bodyPr>
          <a:lstStyle/>
          <a:p>
            <a:pPr fontAlgn="auto">
              <a:spcBef>
                <a:spcPts val="0"/>
              </a:spcBef>
              <a:spcAft>
                <a:spcPts val="0"/>
              </a:spcAft>
              <a:defRPr/>
            </a:pPr>
            <a:endParaRPr lang="en-US" sz="3600" b="1" dirty="0">
              <a:latin typeface="+mn-lt"/>
              <a:cs typeface="+mn-cs"/>
            </a:endParaRPr>
          </a:p>
          <a:p>
            <a:pPr fontAlgn="auto">
              <a:spcBef>
                <a:spcPts val="0"/>
              </a:spcBef>
              <a:spcAft>
                <a:spcPts val="0"/>
              </a:spcAft>
              <a:defRPr/>
            </a:pPr>
            <a:r>
              <a:rPr lang="en-US" sz="3600" b="1" dirty="0">
                <a:latin typeface="+mn-lt"/>
                <a:cs typeface="+mn-cs"/>
              </a:rPr>
              <a:t> </a:t>
            </a:r>
            <a:r>
              <a:rPr lang="en-US" sz="4000" b="1" dirty="0">
                <a:solidFill>
                  <a:srgbClr val="FF0000"/>
                </a:solidFill>
                <a:latin typeface="+mn-lt"/>
                <a:cs typeface="+mn-cs"/>
              </a:rPr>
              <a:t>Fuzzy Logic with engineering application</a:t>
            </a:r>
            <a:r>
              <a:rPr lang="en-US" sz="4000" b="1" dirty="0">
                <a:latin typeface="+mn-lt"/>
                <a:cs typeface="+mn-cs"/>
              </a:rPr>
              <a:t>, </a:t>
            </a:r>
            <a:r>
              <a:rPr lang="en-US" sz="4000" b="1" dirty="0">
                <a:solidFill>
                  <a:srgbClr val="0070C0"/>
                </a:solidFill>
                <a:latin typeface="+mn-lt"/>
                <a:cs typeface="+mn-cs"/>
              </a:rPr>
              <a:t>Timothy J Ross</a:t>
            </a:r>
          </a:p>
          <a:p>
            <a:pPr fontAlgn="auto">
              <a:spcBef>
                <a:spcPts val="0"/>
              </a:spcBef>
              <a:spcAft>
                <a:spcPts val="0"/>
              </a:spcAft>
              <a:defRPr/>
            </a:pPr>
            <a:endParaRPr lang="en-US" sz="4000" b="1" dirty="0">
              <a:latin typeface="+mn-lt"/>
              <a:cs typeface="+mn-cs"/>
            </a:endParaRPr>
          </a:p>
          <a:p>
            <a:pPr fontAlgn="auto">
              <a:spcBef>
                <a:spcPts val="0"/>
              </a:spcBef>
              <a:spcAft>
                <a:spcPts val="0"/>
              </a:spcAft>
              <a:defRPr/>
            </a:pPr>
            <a:r>
              <a:rPr lang="en-US" sz="4000" b="1" dirty="0">
                <a:latin typeface="+mn-lt"/>
                <a:cs typeface="+mn-cs"/>
              </a:rPr>
              <a:t>  </a:t>
            </a:r>
            <a:r>
              <a:rPr lang="en-US" sz="4000" b="1" dirty="0">
                <a:solidFill>
                  <a:srgbClr val="FF0000"/>
                </a:solidFill>
                <a:latin typeface="+mn-lt"/>
                <a:cs typeface="+mn-cs"/>
              </a:rPr>
              <a:t>Nature-inspired </a:t>
            </a:r>
            <a:r>
              <a:rPr lang="en-US" sz="4000" b="1" dirty="0" err="1">
                <a:solidFill>
                  <a:srgbClr val="FF0000"/>
                </a:solidFill>
                <a:latin typeface="+mn-lt"/>
                <a:cs typeface="+mn-cs"/>
              </a:rPr>
              <a:t>metaheuristc</a:t>
            </a:r>
            <a:r>
              <a:rPr lang="en-US" sz="4000" b="1" dirty="0">
                <a:solidFill>
                  <a:srgbClr val="FF0000"/>
                </a:solidFill>
                <a:latin typeface="+mn-lt"/>
                <a:cs typeface="+mn-cs"/>
              </a:rPr>
              <a:t> algorithms</a:t>
            </a:r>
            <a:r>
              <a:rPr lang="en-US" sz="4000" b="1" dirty="0">
                <a:latin typeface="+mn-lt"/>
                <a:cs typeface="+mn-cs"/>
              </a:rPr>
              <a:t>, </a:t>
            </a:r>
          </a:p>
          <a:p>
            <a:pPr fontAlgn="auto">
              <a:spcBef>
                <a:spcPts val="0"/>
              </a:spcBef>
              <a:spcAft>
                <a:spcPts val="0"/>
              </a:spcAft>
              <a:defRPr/>
            </a:pPr>
            <a:r>
              <a:rPr lang="en-US" sz="4000" b="1" dirty="0" err="1">
                <a:solidFill>
                  <a:srgbClr val="0070C0"/>
                </a:solidFill>
                <a:latin typeface="+mn-lt"/>
                <a:cs typeface="+mn-cs"/>
              </a:rPr>
              <a:t>Xin</a:t>
            </a:r>
            <a:r>
              <a:rPr lang="en-US" sz="4000" b="1" dirty="0">
                <a:solidFill>
                  <a:srgbClr val="0070C0"/>
                </a:solidFill>
                <a:latin typeface="+mn-lt"/>
                <a:cs typeface="+mn-cs"/>
              </a:rPr>
              <a:t>-She Yang</a:t>
            </a:r>
          </a:p>
          <a:p>
            <a:pPr fontAlgn="auto">
              <a:spcBef>
                <a:spcPts val="0"/>
              </a:spcBef>
              <a:spcAft>
                <a:spcPts val="0"/>
              </a:spcAft>
              <a:defRPr/>
            </a:pPr>
            <a:endParaRPr lang="en-US" sz="4000" b="1" dirty="0">
              <a:solidFill>
                <a:srgbClr val="0070C0"/>
              </a:solidFill>
              <a:latin typeface="+mn-lt"/>
              <a:cs typeface="+mn-cs"/>
            </a:endParaRPr>
          </a:p>
          <a:p>
            <a:pPr fontAlgn="auto">
              <a:spcBef>
                <a:spcPts val="0"/>
              </a:spcBef>
              <a:spcAft>
                <a:spcPts val="0"/>
              </a:spcAft>
              <a:defRPr/>
            </a:pPr>
            <a:r>
              <a:rPr lang="en-US" sz="4000" b="1" dirty="0">
                <a:solidFill>
                  <a:srgbClr val="FF0000"/>
                </a:solidFill>
              </a:rPr>
              <a:t>Introduction to Soft Computing </a:t>
            </a:r>
            <a:r>
              <a:rPr lang="en-US" sz="4000" b="1" dirty="0"/>
              <a:t>, </a:t>
            </a:r>
            <a:r>
              <a:rPr lang="en-US" sz="4000" b="1" dirty="0" err="1">
                <a:solidFill>
                  <a:srgbClr val="0070C0"/>
                </a:solidFill>
              </a:rPr>
              <a:t>Samir</a:t>
            </a:r>
            <a:r>
              <a:rPr lang="en-US" sz="4000" b="1" dirty="0">
                <a:solidFill>
                  <a:srgbClr val="0070C0"/>
                </a:solidFill>
              </a:rPr>
              <a:t> Roy, </a:t>
            </a:r>
            <a:r>
              <a:rPr lang="en-US" sz="4000" b="1" dirty="0" err="1">
                <a:solidFill>
                  <a:srgbClr val="0070C0"/>
                </a:solidFill>
              </a:rPr>
              <a:t>Udit</a:t>
            </a:r>
            <a:r>
              <a:rPr lang="en-US" sz="4000" b="1" dirty="0">
                <a:solidFill>
                  <a:srgbClr val="0070C0"/>
                </a:solidFill>
              </a:rPr>
              <a:t> </a:t>
            </a:r>
            <a:r>
              <a:rPr lang="en-US" sz="4000" b="1" dirty="0" err="1">
                <a:solidFill>
                  <a:srgbClr val="0070C0"/>
                </a:solidFill>
              </a:rPr>
              <a:t>Chakraborty</a:t>
            </a:r>
            <a:endParaRPr lang="en-US" sz="4000" b="1" dirty="0"/>
          </a:p>
          <a:p>
            <a:pPr fontAlgn="auto">
              <a:spcBef>
                <a:spcPts val="0"/>
              </a:spcBef>
              <a:spcAft>
                <a:spcPts val="0"/>
              </a:spcAft>
              <a:defRPr/>
            </a:pPr>
            <a:endParaRPr lang="en-US" sz="3600" b="1" dirty="0">
              <a:latin typeface="+mn-lt"/>
              <a:cs typeface="+mn-cs"/>
            </a:endParaRPr>
          </a:p>
          <a:p>
            <a:pPr fontAlgn="auto">
              <a:spcBef>
                <a:spcPts val="0"/>
              </a:spcBef>
              <a:spcAft>
                <a:spcPts val="0"/>
              </a:spcAft>
              <a:defRPr/>
            </a:pPr>
            <a:endParaRPr lang="en-US" sz="3600" b="1" dirty="0">
              <a:solidFill>
                <a:srgbClr val="FF0000"/>
              </a:solidFill>
              <a:latin typeface="Calibri" pitchFamily="34" charset="0"/>
            </a:endParaRPr>
          </a:p>
          <a:p>
            <a:pPr fontAlgn="auto">
              <a:spcBef>
                <a:spcPts val="0"/>
              </a:spcBef>
              <a:spcAft>
                <a:spcPts val="0"/>
              </a:spcAft>
              <a:defRPr/>
            </a:pPr>
            <a:endParaRPr lang="en-US" sz="3600" b="1" dirty="0">
              <a:latin typeface="Calibri" pitchFamily="34" charset="0"/>
            </a:endParaRPr>
          </a:p>
          <a:p>
            <a:pPr fontAlgn="auto">
              <a:spcBef>
                <a:spcPts val="0"/>
              </a:spcBef>
              <a:spcAft>
                <a:spcPts val="0"/>
              </a:spcAft>
              <a:defRPr/>
            </a:pPr>
            <a:r>
              <a:rPr lang="en-US" sz="3600" b="1" dirty="0">
                <a:latin typeface="Calibri" pitchFamily="34" charset="0"/>
              </a:rPr>
              <a:t> </a:t>
            </a:r>
          </a:p>
          <a:p>
            <a:pPr fontAlgn="auto">
              <a:spcBef>
                <a:spcPts val="0"/>
              </a:spcBef>
              <a:spcAft>
                <a:spcPts val="0"/>
              </a:spcAft>
              <a:defRPr/>
            </a:pPr>
            <a:endParaRPr lang="en-US" sz="3600" b="1" dirty="0">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anim calcmode="lin" valueType="num">
                                      <p:cBhvr additive="base">
                                        <p:cTn id="3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52400" y="914400"/>
            <a:ext cx="8001000" cy="1077218"/>
          </a:xfrm>
          <a:prstGeom prst="rect">
            <a:avLst/>
          </a:prstGeom>
          <a:noFill/>
          <a:ln w="9525">
            <a:noFill/>
            <a:miter lim="800000"/>
            <a:headEnd/>
            <a:tailEnd/>
          </a:ln>
        </p:spPr>
        <p:txBody>
          <a:bodyPr>
            <a:spAutoFit/>
          </a:bodyPr>
          <a:lstStyle/>
          <a:p>
            <a:pPr>
              <a:buFont typeface="Wingdings" pitchFamily="2" charset="2"/>
              <a:buChar char="Ø"/>
            </a:pPr>
            <a:r>
              <a:rPr lang="en-US" sz="3200" b="1" dirty="0">
                <a:latin typeface="Arial Rounded MT Bold" pitchFamily="34" charset="0"/>
              </a:rPr>
              <a:t>Introduction to AI &amp; Intelligent  systems</a:t>
            </a:r>
          </a:p>
        </p:txBody>
      </p:sp>
      <p:sp>
        <p:nvSpPr>
          <p:cNvPr id="4" name="Rectangle 3"/>
          <p:cNvSpPr>
            <a:spLocks noChangeArrowheads="1"/>
          </p:cNvSpPr>
          <p:nvPr/>
        </p:nvSpPr>
        <p:spPr bwMode="auto">
          <a:xfrm>
            <a:off x="0" y="2438400"/>
            <a:ext cx="9144000" cy="1077913"/>
          </a:xfrm>
          <a:prstGeom prst="rect">
            <a:avLst/>
          </a:prstGeom>
          <a:noFill/>
          <a:ln w="9525">
            <a:noFill/>
            <a:miter lim="800000"/>
            <a:headEnd/>
            <a:tailEnd/>
          </a:ln>
        </p:spPr>
        <p:txBody>
          <a:bodyPr>
            <a:spAutoFit/>
          </a:bodyPr>
          <a:lstStyle/>
          <a:p>
            <a:pPr>
              <a:buFont typeface="Wingdings" pitchFamily="2" charset="2"/>
              <a:buChar char="Ø"/>
            </a:pPr>
            <a:r>
              <a:rPr lang="en-US" sz="3200" b="1" dirty="0">
                <a:solidFill>
                  <a:srgbClr val="FF0000"/>
                </a:solidFill>
                <a:latin typeface="Arial Rounded MT Bold" pitchFamily="34" charset="0"/>
              </a:rPr>
              <a:t>Fundamentals of Artificial Neural Networks </a:t>
            </a:r>
            <a:r>
              <a:rPr lang="en-US" sz="3200" b="1" dirty="0" smtClean="0">
                <a:solidFill>
                  <a:srgbClr val="FF0000"/>
                </a:solidFill>
                <a:latin typeface="Arial Rounded MT Bold" pitchFamily="34" charset="0"/>
              </a:rPr>
              <a:t>(ANNs) &amp; Applications</a:t>
            </a:r>
            <a:endParaRPr lang="en-US" sz="3200" b="1" dirty="0">
              <a:solidFill>
                <a:srgbClr val="FF0000"/>
              </a:solidFill>
              <a:latin typeface="Arial Rounded MT Bold" pitchFamily="34" charset="0"/>
            </a:endParaRPr>
          </a:p>
        </p:txBody>
      </p:sp>
      <p:sp>
        <p:nvSpPr>
          <p:cNvPr id="5" name="Rectangle 4"/>
          <p:cNvSpPr>
            <a:spLocks noChangeArrowheads="1"/>
          </p:cNvSpPr>
          <p:nvPr/>
        </p:nvSpPr>
        <p:spPr bwMode="auto">
          <a:xfrm>
            <a:off x="0" y="4267200"/>
            <a:ext cx="9144000" cy="1077218"/>
          </a:xfrm>
          <a:prstGeom prst="rect">
            <a:avLst/>
          </a:prstGeom>
          <a:noFill/>
          <a:ln w="9525">
            <a:noFill/>
            <a:miter lim="800000"/>
            <a:headEnd/>
            <a:tailEnd/>
          </a:ln>
        </p:spPr>
        <p:txBody>
          <a:bodyPr>
            <a:spAutoFit/>
          </a:bodyPr>
          <a:lstStyle/>
          <a:p>
            <a:pPr>
              <a:buFont typeface="Wingdings" pitchFamily="2" charset="2"/>
              <a:buChar char="Ø"/>
            </a:pPr>
            <a:r>
              <a:rPr lang="en-US" sz="3200" b="1" dirty="0">
                <a:latin typeface="Arial Rounded MT Bold" pitchFamily="34" charset="0"/>
              </a:rPr>
              <a:t>Fundamentals of Fuzzy Logic &amp; Applications</a:t>
            </a:r>
          </a:p>
        </p:txBody>
      </p:sp>
      <p:sp>
        <p:nvSpPr>
          <p:cNvPr id="6" name="Rectangle 5"/>
          <p:cNvSpPr>
            <a:spLocks noChangeArrowheads="1"/>
          </p:cNvSpPr>
          <p:nvPr/>
        </p:nvSpPr>
        <p:spPr bwMode="auto">
          <a:xfrm>
            <a:off x="0" y="5780088"/>
            <a:ext cx="9144000" cy="1077912"/>
          </a:xfrm>
          <a:prstGeom prst="rect">
            <a:avLst/>
          </a:prstGeom>
          <a:noFill/>
          <a:ln w="9525">
            <a:noFill/>
            <a:miter lim="800000"/>
            <a:headEnd/>
            <a:tailEnd/>
          </a:ln>
        </p:spPr>
        <p:txBody>
          <a:bodyPr>
            <a:spAutoFit/>
          </a:bodyPr>
          <a:lstStyle/>
          <a:p>
            <a:pPr>
              <a:buFont typeface="Wingdings" pitchFamily="2" charset="2"/>
              <a:buChar char="Ø"/>
            </a:pPr>
            <a:r>
              <a:rPr lang="en-US" sz="3200" b="1" dirty="0">
                <a:solidFill>
                  <a:srgbClr val="FF0000"/>
                </a:solidFill>
                <a:latin typeface="Arial Rounded MT Bold" pitchFamily="34" charset="0"/>
              </a:rPr>
              <a:t>Hybrid and Evolutionary  optimizing techniques</a:t>
            </a:r>
          </a:p>
        </p:txBody>
      </p:sp>
      <p:sp>
        <p:nvSpPr>
          <p:cNvPr id="8" name="TextBox 7"/>
          <p:cNvSpPr txBox="1">
            <a:spLocks noChangeArrowheads="1"/>
          </p:cNvSpPr>
          <p:nvPr/>
        </p:nvSpPr>
        <p:spPr bwMode="auto">
          <a:xfrm>
            <a:off x="2895600" y="0"/>
            <a:ext cx="4800600" cy="708025"/>
          </a:xfrm>
          <a:prstGeom prst="rect">
            <a:avLst/>
          </a:prstGeom>
          <a:noFill/>
          <a:ln w="9525">
            <a:noFill/>
            <a:miter lim="800000"/>
            <a:headEnd/>
            <a:tailEnd/>
          </a:ln>
        </p:spPr>
        <p:txBody>
          <a:bodyPr>
            <a:spAutoFit/>
          </a:bodyPr>
          <a:lstStyle/>
          <a:p>
            <a:r>
              <a:rPr lang="en-US" sz="4000" b="1" dirty="0">
                <a:solidFill>
                  <a:srgbClr val="FF3399"/>
                </a:solidFill>
                <a:latin typeface="Calibri" pitchFamily="34" charset="0"/>
              </a:rPr>
              <a:t>COURSE CONTENT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686800" cy="5878532"/>
          </a:xfrm>
          <a:prstGeom prst="rect">
            <a:avLst/>
          </a:prstGeom>
        </p:spPr>
        <p:txBody>
          <a:bodyPr wrap="square">
            <a:spAutoFit/>
          </a:bodyPr>
          <a:lstStyle/>
          <a:p>
            <a:r>
              <a:rPr lang="en-US" sz="2800" b="1" dirty="0" smtClean="0">
                <a:latin typeface="Calibri" pitchFamily="34" charset="0"/>
              </a:rPr>
              <a:t>INNUMERABLE CONTENT ON INTERNET : </a:t>
            </a:r>
          </a:p>
          <a:p>
            <a:endParaRPr lang="en-US" sz="2800" b="1" dirty="0" smtClean="0">
              <a:latin typeface="Calibri" pitchFamily="34" charset="0"/>
            </a:endParaRPr>
          </a:p>
          <a:p>
            <a:r>
              <a:rPr lang="en-US" sz="2800" dirty="0" smtClean="0"/>
              <a:t> </a:t>
            </a:r>
            <a:r>
              <a:rPr lang="en-US" sz="4000" u="sng" dirty="0" smtClean="0">
                <a:hlinkClick r:id="rId2"/>
              </a:rPr>
              <a:t>ocw.mit.com</a:t>
            </a:r>
            <a:r>
              <a:rPr lang="en-US" sz="4000" u="sng" dirty="0" smtClean="0"/>
              <a:t>, </a:t>
            </a:r>
            <a:r>
              <a:rPr lang="en-US" sz="4000" b="1" dirty="0" smtClean="0">
                <a:latin typeface="Calibri" pitchFamily="34" charset="0"/>
                <a:hlinkClick r:id="rId3"/>
              </a:rPr>
              <a:t>https://ocw.mit.edu/educator/</a:t>
            </a:r>
            <a:r>
              <a:rPr lang="en-US" sz="4000" b="1" dirty="0" smtClean="0">
                <a:latin typeface="Calibri" pitchFamily="34" charset="0"/>
              </a:rPr>
              <a:t> , </a:t>
            </a:r>
            <a:r>
              <a:rPr lang="en-US" sz="4000" b="1" dirty="0" err="1" smtClean="0">
                <a:latin typeface="Calibri" pitchFamily="34" charset="0"/>
              </a:rPr>
              <a:t>nptel</a:t>
            </a:r>
            <a:r>
              <a:rPr lang="en-US" sz="4000" b="1" dirty="0" smtClean="0">
                <a:latin typeface="Calibri" pitchFamily="34" charset="0"/>
              </a:rPr>
              <a:t> via </a:t>
            </a:r>
            <a:r>
              <a:rPr lang="en-US" sz="4000" b="1" dirty="0" err="1" smtClean="0">
                <a:latin typeface="Calibri" pitchFamily="34" charset="0"/>
              </a:rPr>
              <a:t>Swayam</a:t>
            </a:r>
            <a:r>
              <a:rPr lang="en-US" sz="4000" b="1" dirty="0" smtClean="0">
                <a:latin typeface="Calibri" pitchFamily="34" charset="0"/>
              </a:rPr>
              <a:t>, </a:t>
            </a:r>
            <a:r>
              <a:rPr lang="en-US" sz="4000" b="1" dirty="0" err="1" smtClean="0">
                <a:latin typeface="Calibri" pitchFamily="34" charset="0"/>
              </a:rPr>
              <a:t>coursera,edx</a:t>
            </a:r>
            <a:r>
              <a:rPr lang="en-US" sz="4000" b="1" dirty="0" smtClean="0">
                <a:latin typeface="Calibri" pitchFamily="34" charset="0"/>
              </a:rPr>
              <a:t>, </a:t>
            </a:r>
            <a:r>
              <a:rPr lang="en-US" sz="4000" b="1" dirty="0" err="1" smtClean="0">
                <a:latin typeface="Calibri" pitchFamily="34" charset="0"/>
              </a:rPr>
              <a:t>udemy</a:t>
            </a:r>
            <a:endParaRPr lang="en-US" sz="4000" b="1" dirty="0" smtClean="0">
              <a:latin typeface="Calibri" pitchFamily="34" charset="0"/>
            </a:endParaRPr>
          </a:p>
          <a:p>
            <a:endParaRPr lang="en-US" sz="4000" b="1" dirty="0" smtClean="0">
              <a:latin typeface="Calibri" pitchFamily="34" charset="0"/>
            </a:endParaRPr>
          </a:p>
          <a:p>
            <a:r>
              <a:rPr lang="en-US" sz="4000" b="1" dirty="0" smtClean="0">
                <a:latin typeface="Calibri" pitchFamily="34" charset="0"/>
              </a:rPr>
              <a:t>SLIDES, VIDEO LECTUREs, BLOGS, QUORA, MEDIUM DAILY DIGEST</a:t>
            </a:r>
          </a:p>
          <a:p>
            <a:endParaRPr lang="en-US" sz="4000" b="1" dirty="0" smtClean="0">
              <a:latin typeface="Calibri" pitchFamily="34" charset="0"/>
            </a:endParaRPr>
          </a:p>
          <a:p>
            <a:r>
              <a:rPr lang="en-US" sz="4000" b="1" dirty="0" smtClean="0">
                <a:latin typeface="Calibri" pitchFamily="34" charset="0"/>
              </a:rPr>
              <a:t>PDFs of BOOKS</a:t>
            </a:r>
            <a:endParaRPr lang="en-US" sz="2800" b="1" dirty="0" smtClean="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1"/>
          <p:cNvSpPr>
            <a:spLocks noChangeArrowheads="1"/>
          </p:cNvSpPr>
          <p:nvPr/>
        </p:nvSpPr>
        <p:spPr bwMode="auto">
          <a:xfrm>
            <a:off x="0" y="5791200"/>
            <a:ext cx="9144000" cy="1384995"/>
          </a:xfrm>
          <a:prstGeom prst="rect">
            <a:avLst/>
          </a:prstGeom>
          <a:noFill/>
          <a:ln w="9525">
            <a:noFill/>
            <a:miter lim="800000"/>
            <a:headEnd/>
            <a:tailEnd/>
          </a:ln>
        </p:spPr>
        <p:txBody>
          <a:bodyPr wrap="square">
            <a:spAutoFit/>
          </a:bodyPr>
          <a:lstStyle/>
          <a:p>
            <a:r>
              <a:rPr lang="en-US" sz="2800" dirty="0"/>
              <a:t> </a:t>
            </a:r>
            <a:endParaRPr lang="en-US" sz="2800" dirty="0" smtClean="0"/>
          </a:p>
          <a:p>
            <a:r>
              <a:rPr lang="en-US" sz="2800" dirty="0" smtClean="0">
                <a:solidFill>
                  <a:srgbClr val="FF0000"/>
                </a:solidFill>
              </a:rPr>
              <a:t>CMU videos on ML by Prof Mitchell</a:t>
            </a:r>
          </a:p>
          <a:p>
            <a:endParaRPr lang="en-US" sz="2800" dirty="0" smtClean="0"/>
          </a:p>
        </p:txBody>
      </p:sp>
      <p:sp>
        <p:nvSpPr>
          <p:cNvPr id="3" name="Rectangle 2"/>
          <p:cNvSpPr/>
          <p:nvPr/>
        </p:nvSpPr>
        <p:spPr>
          <a:xfrm>
            <a:off x="0" y="0"/>
            <a:ext cx="9144000" cy="5570756"/>
          </a:xfrm>
          <a:prstGeom prst="rect">
            <a:avLst/>
          </a:prstGeom>
        </p:spPr>
        <p:txBody>
          <a:bodyPr wrap="square">
            <a:spAutoFit/>
          </a:bodyPr>
          <a:lstStyle/>
          <a:p>
            <a:r>
              <a:rPr lang="en-US" sz="3600" b="1" dirty="0" smtClean="0">
                <a:solidFill>
                  <a:srgbClr val="FF0000"/>
                </a:solidFill>
                <a:latin typeface="Calibri" pitchFamily="34" charset="0"/>
              </a:rPr>
              <a:t>Few very popular courses  on internet ..</a:t>
            </a:r>
          </a:p>
          <a:p>
            <a:r>
              <a:rPr lang="en-US" sz="3200" dirty="0" smtClean="0">
                <a:hlinkClick r:id="rId2"/>
              </a:rPr>
              <a:t>http://CS229.stanford.edu/</a:t>
            </a:r>
            <a:r>
              <a:rPr lang="en-US" sz="3200" dirty="0" smtClean="0"/>
              <a:t> Machine learning</a:t>
            </a:r>
          </a:p>
          <a:p>
            <a:r>
              <a:rPr lang="en-US" sz="3200" dirty="0" smtClean="0">
                <a:solidFill>
                  <a:srgbClr val="FF0000"/>
                </a:solidFill>
              </a:rPr>
              <a:t>CS224d:</a:t>
            </a:r>
            <a:r>
              <a:rPr lang="en-US" sz="3200" dirty="0" smtClean="0"/>
              <a:t> Deep Learning for Natural Language Processing</a:t>
            </a:r>
          </a:p>
          <a:p>
            <a:r>
              <a:rPr lang="en-US" sz="3200" dirty="0" smtClean="0">
                <a:hlinkClick r:id="rId3"/>
              </a:rPr>
              <a:t>CS224n: Natural Language Processing with Deep Learning</a:t>
            </a:r>
            <a:endParaRPr lang="en-US" sz="3200" u="sng" dirty="0" smtClean="0">
              <a:hlinkClick r:id="rId4"/>
            </a:endParaRPr>
          </a:p>
          <a:p>
            <a:r>
              <a:rPr lang="en-US" sz="3200" u="sng" dirty="0" smtClean="0">
                <a:hlinkClick r:id="rId4"/>
              </a:rPr>
              <a:t>CS231n - </a:t>
            </a:r>
            <a:r>
              <a:rPr lang="en-US" sz="3200" u="sng" dirty="0" err="1" smtClean="0">
                <a:hlinkClick r:id="rId4"/>
              </a:rPr>
              <a:t>Convolutional</a:t>
            </a:r>
            <a:r>
              <a:rPr lang="en-US" sz="3200" u="sng" dirty="0" smtClean="0">
                <a:hlinkClick r:id="rId4"/>
              </a:rPr>
              <a:t> Neural Networks for Visual </a:t>
            </a:r>
          </a:p>
          <a:p>
            <a:r>
              <a:rPr lang="en-US" sz="3200" u="sng" dirty="0" smtClean="0">
                <a:hlinkClick r:id="rId4"/>
              </a:rPr>
              <a:t>Recognition</a:t>
            </a:r>
            <a:endParaRPr lang="en-US" sz="2800" dirty="0" smtClean="0"/>
          </a:p>
          <a:p>
            <a:r>
              <a:rPr lang="en-US" sz="3200" dirty="0" smtClean="0"/>
              <a:t>all the </a:t>
            </a:r>
            <a:r>
              <a:rPr lang="en-US" sz="3200" dirty="0" smtClean="0">
                <a:hlinkClick r:id="rId5"/>
              </a:rPr>
              <a:t>course material</a:t>
            </a:r>
            <a:r>
              <a:rPr lang="en-US" sz="3200" dirty="0" smtClean="0"/>
              <a:t> is provided for free</a:t>
            </a:r>
          </a:p>
          <a:p>
            <a:r>
              <a:rPr lang="en-US" sz="3200" dirty="0" smtClean="0"/>
              <a:t> and all the lectures are recorded and uploaded on </a:t>
            </a:r>
            <a:r>
              <a:rPr lang="en-US" sz="3200" dirty="0" err="1" smtClean="0">
                <a:hlinkClick r:id="rId6"/>
              </a:rPr>
              <a:t>Youtube</a:t>
            </a:r>
            <a:r>
              <a:rPr lang="en-US" sz="32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7218"/>
                                        </p:tgtEl>
                                        <p:attrNameLst>
                                          <p:attrName>style.visibility</p:attrName>
                                        </p:attrNameLst>
                                      </p:cBhvr>
                                      <p:to>
                                        <p:strVal val="visible"/>
                                      </p:to>
                                    </p:set>
                                    <p:anim calcmode="lin" valueType="num">
                                      <p:cBhvr additive="base">
                                        <p:cTn id="49" dur="500" fill="hold"/>
                                        <p:tgtEl>
                                          <p:spTgt spid="137218"/>
                                        </p:tgtEl>
                                        <p:attrNameLst>
                                          <p:attrName>ppt_x</p:attrName>
                                        </p:attrNameLst>
                                      </p:cBhvr>
                                      <p:tavLst>
                                        <p:tav tm="0">
                                          <p:val>
                                            <p:strVal val="#ppt_x"/>
                                          </p:val>
                                        </p:tav>
                                        <p:tav tm="100000">
                                          <p:val>
                                            <p:strVal val="#ppt_x"/>
                                          </p:val>
                                        </p:tav>
                                      </p:tavLst>
                                    </p:anim>
                                    <p:anim calcmode="lin" valueType="num">
                                      <p:cBhvr additive="base">
                                        <p:cTn id="50" dur="500" fill="hold"/>
                                        <p:tgtEl>
                                          <p:spTgt spid="137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7" name="Rectangle 6"/>
          <p:cNvSpPr>
            <a:spLocks noChangeArrowheads="1"/>
          </p:cNvSpPr>
          <p:nvPr/>
        </p:nvSpPr>
        <p:spPr bwMode="auto">
          <a:xfrm>
            <a:off x="0" y="0"/>
            <a:ext cx="9144000" cy="1077913"/>
          </a:xfrm>
          <a:prstGeom prst="rect">
            <a:avLst/>
          </a:prstGeom>
          <a:noFill/>
          <a:ln w="9525">
            <a:noFill/>
            <a:miter lim="800000"/>
            <a:headEnd/>
            <a:tailEnd/>
          </a:ln>
        </p:spPr>
        <p:txBody>
          <a:bodyPr>
            <a:spAutoFit/>
          </a:bodyPr>
          <a:lstStyle/>
          <a:p>
            <a:r>
              <a:rPr lang="en-US" sz="3200" dirty="0">
                <a:latin typeface="Calibri" pitchFamily="34" charset="0"/>
                <a:hlinkClick r:id="rId2"/>
              </a:rPr>
              <a:t>International Journal of Intelligent Systems</a:t>
            </a:r>
            <a:r>
              <a:rPr lang="en-US" sz="3200" dirty="0">
                <a:latin typeface="Calibri" pitchFamily="34" charset="0"/>
              </a:rPr>
              <a:t> from </a:t>
            </a:r>
            <a:r>
              <a:rPr lang="en-US" sz="3200" dirty="0">
                <a:latin typeface="Calibri" pitchFamily="34" charset="0"/>
                <a:hlinkClick r:id="rId3"/>
              </a:rPr>
              <a:t>Wiley</a:t>
            </a:r>
            <a:endParaRPr lang="en-US" sz="3200" dirty="0">
              <a:latin typeface="Calibri" pitchFamily="34" charset="0"/>
            </a:endParaRPr>
          </a:p>
        </p:txBody>
      </p:sp>
      <p:sp>
        <p:nvSpPr>
          <p:cNvPr id="40968" name="Rectangle 7"/>
          <p:cNvSpPr>
            <a:spLocks noChangeArrowheads="1"/>
          </p:cNvSpPr>
          <p:nvPr/>
        </p:nvSpPr>
        <p:spPr bwMode="auto">
          <a:xfrm>
            <a:off x="0" y="1295400"/>
            <a:ext cx="9144000" cy="1077218"/>
          </a:xfrm>
          <a:prstGeom prst="rect">
            <a:avLst/>
          </a:prstGeom>
          <a:noFill/>
          <a:ln w="9525">
            <a:noFill/>
            <a:miter lim="800000"/>
            <a:headEnd/>
            <a:tailEnd/>
          </a:ln>
        </p:spPr>
        <p:txBody>
          <a:bodyPr>
            <a:spAutoFit/>
          </a:bodyPr>
          <a:lstStyle/>
          <a:p>
            <a:r>
              <a:rPr lang="en-US" sz="3200" dirty="0">
                <a:latin typeface="Calibri" pitchFamily="34" charset="0"/>
                <a:hlinkClick r:id="rId4" tooltip="view journal details"/>
              </a:rPr>
              <a:t>IEEE Transactions on Pattern Analysis and Machine Intelligence</a:t>
            </a:r>
            <a:endParaRPr lang="en-US" sz="3200" dirty="0">
              <a:latin typeface="Calibri" pitchFamily="34" charset="0"/>
            </a:endParaRPr>
          </a:p>
        </p:txBody>
      </p:sp>
      <p:sp>
        <p:nvSpPr>
          <p:cNvPr id="40969" name="Rectangle 8"/>
          <p:cNvSpPr>
            <a:spLocks noChangeArrowheads="1"/>
          </p:cNvSpPr>
          <p:nvPr/>
        </p:nvSpPr>
        <p:spPr bwMode="auto">
          <a:xfrm>
            <a:off x="0" y="2514600"/>
            <a:ext cx="9144000" cy="1077913"/>
          </a:xfrm>
          <a:prstGeom prst="rect">
            <a:avLst/>
          </a:prstGeom>
          <a:noFill/>
          <a:ln w="9525">
            <a:noFill/>
            <a:miter lim="800000"/>
            <a:headEnd/>
            <a:tailEnd/>
          </a:ln>
        </p:spPr>
        <p:txBody>
          <a:bodyPr>
            <a:spAutoFit/>
          </a:bodyPr>
          <a:lstStyle/>
          <a:p>
            <a:r>
              <a:rPr lang="en-US" sz="3200" dirty="0">
                <a:latin typeface="Calibri" pitchFamily="34" charset="0"/>
                <a:hlinkClick r:id="rId5" tooltip="view journal details"/>
              </a:rPr>
              <a:t>IEEE Transactions on Neural Networks and Learning Systems</a:t>
            </a:r>
            <a:endParaRPr lang="en-US" sz="3200" dirty="0">
              <a:latin typeface="Calibri" pitchFamily="34" charset="0"/>
            </a:endParaRPr>
          </a:p>
        </p:txBody>
      </p:sp>
      <p:sp>
        <p:nvSpPr>
          <p:cNvPr id="40970" name="Rectangle 9"/>
          <p:cNvSpPr>
            <a:spLocks noChangeArrowheads="1"/>
          </p:cNvSpPr>
          <p:nvPr/>
        </p:nvSpPr>
        <p:spPr bwMode="auto">
          <a:xfrm>
            <a:off x="0" y="3886200"/>
            <a:ext cx="8915400" cy="1077913"/>
          </a:xfrm>
          <a:prstGeom prst="rect">
            <a:avLst/>
          </a:prstGeom>
          <a:noFill/>
          <a:ln w="9525">
            <a:noFill/>
            <a:miter lim="800000"/>
            <a:headEnd/>
            <a:tailEnd/>
          </a:ln>
        </p:spPr>
        <p:txBody>
          <a:bodyPr>
            <a:spAutoFit/>
          </a:bodyPr>
          <a:lstStyle/>
          <a:p>
            <a:r>
              <a:rPr lang="en-US" sz="3200" dirty="0">
                <a:latin typeface="Calibri" pitchFamily="34" charset="0"/>
                <a:hlinkClick r:id="rId6" tooltip="view journal details"/>
              </a:rPr>
              <a:t>IEEE Transactions on Computational Intelligence and AI in Games</a:t>
            </a:r>
            <a:endParaRPr lang="en-US" sz="3200" dirty="0">
              <a:latin typeface="Calibri" pitchFamily="34" charset="0"/>
            </a:endParaRPr>
          </a:p>
        </p:txBody>
      </p:sp>
      <p:sp>
        <p:nvSpPr>
          <p:cNvPr id="6" name="Rectangle 1"/>
          <p:cNvSpPr>
            <a:spLocks noChangeArrowheads="1"/>
          </p:cNvSpPr>
          <p:nvPr/>
        </p:nvSpPr>
        <p:spPr bwMode="auto">
          <a:xfrm>
            <a:off x="0" y="5181600"/>
            <a:ext cx="9144000" cy="3046988"/>
          </a:xfrm>
          <a:prstGeom prst="rect">
            <a:avLst/>
          </a:prstGeom>
          <a:noFill/>
          <a:ln w="9525">
            <a:noFill/>
            <a:miter lim="800000"/>
            <a:headEnd/>
            <a:tailEnd/>
          </a:ln>
        </p:spPr>
        <p:txBody>
          <a:bodyPr wrap="square">
            <a:spAutoFit/>
          </a:bodyPr>
          <a:lstStyle/>
          <a:p>
            <a:r>
              <a:rPr lang="en-US" sz="3600" b="1" dirty="0">
                <a:latin typeface="Calibri" pitchFamily="34" charset="0"/>
              </a:rPr>
              <a:t>Look for </a:t>
            </a:r>
            <a:r>
              <a:rPr lang="en-US" sz="3600" b="1" dirty="0">
                <a:solidFill>
                  <a:srgbClr val="FF0000"/>
                </a:solidFill>
                <a:latin typeface="Calibri" pitchFamily="34" charset="0"/>
              </a:rPr>
              <a:t>REVIEW</a:t>
            </a:r>
            <a:r>
              <a:rPr lang="en-US" sz="3600" b="1" dirty="0">
                <a:latin typeface="Calibri" pitchFamily="34" charset="0"/>
              </a:rPr>
              <a:t> articles in journals of repute by eminent personalities in the </a:t>
            </a:r>
            <a:r>
              <a:rPr lang="en-US" sz="3600" b="1" dirty="0" smtClean="0">
                <a:latin typeface="Calibri" pitchFamily="34" charset="0"/>
              </a:rPr>
              <a:t>field</a:t>
            </a:r>
          </a:p>
          <a:p>
            <a:endParaRPr lang="en-US" sz="4000" b="1" dirty="0">
              <a:latin typeface="Calibri" pitchFamily="34" charset="0"/>
            </a:endParaRPr>
          </a:p>
          <a:p>
            <a:endParaRPr lang="en-US" sz="4000" b="1" dirty="0">
              <a:latin typeface="Calibri" pitchFamily="34" charset="0"/>
            </a:endParaRPr>
          </a:p>
          <a:p>
            <a:endParaRPr lang="en-US" sz="4000" b="1"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7">
                                            <p:txEl>
                                              <p:pRg st="0" end="0"/>
                                            </p:txEl>
                                          </p:spTgt>
                                        </p:tgtEl>
                                        <p:attrNameLst>
                                          <p:attrName>style.visibility</p:attrName>
                                        </p:attrNameLst>
                                      </p:cBhvr>
                                      <p:to>
                                        <p:strVal val="visible"/>
                                      </p:to>
                                    </p:set>
                                    <p:anim calcmode="lin" valueType="num">
                                      <p:cBhvr additive="base">
                                        <p:cTn id="7" dur="500" fill="hold"/>
                                        <p:tgtEl>
                                          <p:spTgt spid="409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68">
                                            <p:txEl>
                                              <p:pRg st="0" end="0"/>
                                            </p:txEl>
                                          </p:spTgt>
                                        </p:tgtEl>
                                        <p:attrNameLst>
                                          <p:attrName>style.visibility</p:attrName>
                                        </p:attrNameLst>
                                      </p:cBhvr>
                                      <p:to>
                                        <p:strVal val="visible"/>
                                      </p:to>
                                    </p:set>
                                    <p:anim calcmode="lin" valueType="num">
                                      <p:cBhvr additive="base">
                                        <p:cTn id="13" dur="500" fill="hold"/>
                                        <p:tgtEl>
                                          <p:spTgt spid="4096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69">
                                            <p:txEl>
                                              <p:pRg st="0" end="0"/>
                                            </p:txEl>
                                          </p:spTgt>
                                        </p:tgtEl>
                                        <p:attrNameLst>
                                          <p:attrName>style.visibility</p:attrName>
                                        </p:attrNameLst>
                                      </p:cBhvr>
                                      <p:to>
                                        <p:strVal val="visible"/>
                                      </p:to>
                                    </p:set>
                                    <p:anim calcmode="lin" valueType="num">
                                      <p:cBhvr additive="base">
                                        <p:cTn id="19" dur="500" fill="hold"/>
                                        <p:tgtEl>
                                          <p:spTgt spid="40969">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970"/>
                                        </p:tgtEl>
                                        <p:attrNameLst>
                                          <p:attrName>style.visibility</p:attrName>
                                        </p:attrNameLst>
                                      </p:cBhvr>
                                      <p:to>
                                        <p:strVal val="visible"/>
                                      </p:to>
                                    </p:set>
                                    <p:anim calcmode="lin" valueType="num">
                                      <p:cBhvr additive="base">
                                        <p:cTn id="25" dur="500" fill="hold"/>
                                        <p:tgtEl>
                                          <p:spTgt spid="40970"/>
                                        </p:tgtEl>
                                        <p:attrNameLst>
                                          <p:attrName>ppt_x</p:attrName>
                                        </p:attrNameLst>
                                      </p:cBhvr>
                                      <p:tavLst>
                                        <p:tav tm="0">
                                          <p:val>
                                            <p:strVal val="#ppt_x"/>
                                          </p:val>
                                        </p:tav>
                                        <p:tav tm="100000">
                                          <p:val>
                                            <p:strVal val="#ppt_x"/>
                                          </p:val>
                                        </p:tav>
                                      </p:tavLst>
                                    </p:anim>
                                    <p:anim calcmode="lin" valueType="num">
                                      <p:cBhvr additive="base">
                                        <p:cTn id="26" dur="500" fill="hold"/>
                                        <p:tgtEl>
                                          <p:spTgt spid="4097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additive="base">
                                        <p:cTn id="3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0" grpId="0"/>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
          <p:cNvSpPr>
            <a:spLocks noChangeArrowheads="1"/>
          </p:cNvSpPr>
          <p:nvPr/>
        </p:nvSpPr>
        <p:spPr bwMode="auto">
          <a:xfrm>
            <a:off x="0" y="0"/>
            <a:ext cx="9144000" cy="7540526"/>
          </a:xfrm>
          <a:prstGeom prst="rect">
            <a:avLst/>
          </a:prstGeom>
          <a:noFill/>
          <a:ln w="9525">
            <a:noFill/>
            <a:miter lim="800000"/>
            <a:headEnd/>
            <a:tailEnd/>
          </a:ln>
        </p:spPr>
        <p:txBody>
          <a:bodyPr>
            <a:spAutoFit/>
          </a:bodyPr>
          <a:lstStyle/>
          <a:p>
            <a:r>
              <a:rPr lang="en-US" sz="3600" dirty="0" smtClean="0">
                <a:solidFill>
                  <a:srgbClr val="FF0000"/>
                </a:solidFill>
              </a:rPr>
              <a:t>FEW REPUTED CONFERENCES :</a:t>
            </a:r>
            <a:endParaRPr lang="en-US" sz="3600" dirty="0">
              <a:solidFill>
                <a:srgbClr val="FF0000"/>
              </a:solidFill>
            </a:endParaRPr>
          </a:p>
          <a:p>
            <a:pPr>
              <a:buFont typeface="Wingdings" pitchFamily="2" charset="2"/>
              <a:buChar char="Ø"/>
            </a:pPr>
            <a:r>
              <a:rPr lang="en-US" sz="2800" dirty="0" smtClean="0">
                <a:solidFill>
                  <a:srgbClr val="FF0000"/>
                </a:solidFill>
              </a:rPr>
              <a:t>NAACL</a:t>
            </a:r>
            <a:r>
              <a:rPr lang="en-US" sz="2800" dirty="0" smtClean="0"/>
              <a:t> </a:t>
            </a:r>
            <a:r>
              <a:rPr lang="en-US" sz="2800" dirty="0"/>
              <a:t>(North America Association of Computational Linguistics) </a:t>
            </a:r>
          </a:p>
          <a:p>
            <a:pPr>
              <a:buFont typeface="Wingdings" pitchFamily="2" charset="2"/>
              <a:buChar char="Ø"/>
            </a:pPr>
            <a:r>
              <a:rPr lang="en-US" sz="2800" b="1" dirty="0" smtClean="0">
                <a:solidFill>
                  <a:srgbClr val="FF0000"/>
                </a:solidFill>
                <a:hlinkClick r:id="rId2"/>
              </a:rPr>
              <a:t>CVPR </a:t>
            </a:r>
            <a:r>
              <a:rPr lang="en-US" sz="2800" b="1" dirty="0">
                <a:hlinkClick r:id="rId2"/>
              </a:rPr>
              <a:t>: IEEE Conference on </a:t>
            </a:r>
            <a:r>
              <a:rPr lang="en-US" sz="2800" b="1" dirty="0">
                <a:solidFill>
                  <a:srgbClr val="FF0000"/>
                </a:solidFill>
                <a:hlinkClick r:id="rId2"/>
              </a:rPr>
              <a:t>Computer Vision and Pattern </a:t>
            </a:r>
            <a:r>
              <a:rPr lang="en-US" sz="2800" b="1" dirty="0" smtClean="0">
                <a:solidFill>
                  <a:srgbClr val="FF0000"/>
                </a:solidFill>
                <a:hlinkClick r:id="rId2"/>
              </a:rPr>
              <a:t>Recognition</a:t>
            </a:r>
            <a:r>
              <a:rPr lang="en-US" sz="2800" b="1" dirty="0" smtClean="0">
                <a:solidFill>
                  <a:srgbClr val="FF0000"/>
                </a:solidFill>
              </a:rPr>
              <a:t>(CVPR)</a:t>
            </a:r>
            <a:endParaRPr lang="en-US" sz="2800" b="1" dirty="0">
              <a:solidFill>
                <a:srgbClr val="FF0000"/>
              </a:solidFill>
            </a:endParaRPr>
          </a:p>
          <a:p>
            <a:pPr>
              <a:buFont typeface="Wingdings" pitchFamily="2" charset="2"/>
              <a:buChar char="Ø"/>
            </a:pPr>
            <a:r>
              <a:rPr lang="en-US" sz="2800" b="1" dirty="0" smtClean="0">
                <a:solidFill>
                  <a:srgbClr val="FF0000"/>
                </a:solidFill>
              </a:rPr>
              <a:t>ICML</a:t>
            </a:r>
            <a:r>
              <a:rPr lang="en-US" sz="2800" b="1" dirty="0" smtClean="0"/>
              <a:t> </a:t>
            </a:r>
            <a:r>
              <a:rPr lang="en-US" sz="2800" b="1" dirty="0"/>
              <a:t>(International conference on machine Learning</a:t>
            </a:r>
            <a:r>
              <a:rPr lang="en-US" sz="2800" b="1" dirty="0" smtClean="0"/>
              <a:t>)</a:t>
            </a:r>
          </a:p>
          <a:p>
            <a:pPr>
              <a:buFont typeface="Wingdings" pitchFamily="2" charset="2"/>
              <a:buChar char="Ø"/>
            </a:pPr>
            <a:r>
              <a:rPr lang="en-US" sz="2800" b="1" dirty="0" smtClean="0"/>
              <a:t>ICLR (</a:t>
            </a:r>
            <a:r>
              <a:rPr lang="en-US" sz="2800" dirty="0" smtClean="0"/>
              <a:t>The International </a:t>
            </a:r>
            <a:r>
              <a:rPr lang="en-US" sz="2800" b="1" dirty="0" smtClean="0"/>
              <a:t>Conference</a:t>
            </a:r>
            <a:r>
              <a:rPr lang="en-US" sz="2800" dirty="0" smtClean="0"/>
              <a:t> on Learning Representations)</a:t>
            </a:r>
          </a:p>
          <a:p>
            <a:pPr>
              <a:buFont typeface="Wingdings" pitchFamily="2" charset="2"/>
              <a:buChar char="Ø"/>
            </a:pPr>
            <a:r>
              <a:rPr lang="en-US" sz="2800" b="1" dirty="0" smtClean="0"/>
              <a:t>AAAI (Association for the Advancement of Artificial Intelligence)</a:t>
            </a:r>
            <a:r>
              <a:rPr lang="en-US" sz="2800" dirty="0" smtClean="0"/>
              <a:t> </a:t>
            </a:r>
            <a:endParaRPr lang="en-US" sz="2800" dirty="0"/>
          </a:p>
          <a:p>
            <a:pPr>
              <a:buFont typeface="Wingdings" pitchFamily="2" charset="2"/>
              <a:buChar char="Ø"/>
            </a:pPr>
            <a:r>
              <a:rPr lang="en-US" sz="2800" b="1" dirty="0">
                <a:hlinkClick r:id="rId3"/>
              </a:rPr>
              <a:t>NIPS (Neural Information Processing Systems </a:t>
            </a:r>
            <a:r>
              <a:rPr lang="en-US" sz="2800" b="1" dirty="0" smtClean="0">
                <a:hlinkClick r:id="rId3"/>
              </a:rPr>
              <a:t>)</a:t>
            </a:r>
            <a:endParaRPr lang="en-US" sz="2800" b="1" dirty="0" smtClean="0"/>
          </a:p>
          <a:p>
            <a:pPr>
              <a:buFont typeface="Wingdings" pitchFamily="2" charset="2"/>
              <a:buChar char="Ø"/>
            </a:pPr>
            <a:r>
              <a:rPr lang="en-US" sz="2800" dirty="0" err="1" smtClean="0"/>
              <a:t>NeurIPS</a:t>
            </a:r>
            <a:r>
              <a:rPr lang="en-US" sz="2800" dirty="0" smtClean="0"/>
              <a:t> (Neural Information processing System)</a:t>
            </a:r>
          </a:p>
          <a:p>
            <a:pPr>
              <a:buFont typeface="Wingdings" pitchFamily="2" charset="2"/>
              <a:buChar char="Ø"/>
            </a:pPr>
            <a:r>
              <a:rPr lang="en-US" sz="2800" b="1" dirty="0" smtClean="0"/>
              <a:t>IJCAI(</a:t>
            </a:r>
            <a:r>
              <a:rPr lang="en-US" sz="2800" dirty="0" smtClean="0"/>
              <a:t>International Joint Conference on Artificial Intelligence)</a:t>
            </a:r>
            <a:endParaRPr lang="en-US" sz="2800" b="1" dirty="0"/>
          </a:p>
          <a:p>
            <a:pPr>
              <a:buFont typeface="Wingdings" pitchFamily="2" charset="2"/>
              <a:buChar char="Ø"/>
            </a:pPr>
            <a:r>
              <a:rPr lang="en-US" sz="2800" b="1" dirty="0" smtClean="0">
                <a:hlinkClick r:id="rId4"/>
              </a:rPr>
              <a:t>ECCV ( </a:t>
            </a:r>
            <a:r>
              <a:rPr lang="en-US" sz="2800" b="1" dirty="0">
                <a:hlinkClick r:id="rId4"/>
              </a:rPr>
              <a:t>European Conference on Computer Vision</a:t>
            </a:r>
            <a:r>
              <a:rPr lang="en-US" sz="2800" b="1" dirty="0"/>
              <a:t>)</a:t>
            </a:r>
          </a:p>
          <a:p>
            <a:endParaRPr lang="en-US" sz="2800" b="1" dirty="0"/>
          </a:p>
          <a:p>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anim calcmode="lin" valueType="num">
                                      <p:cBhvr additive="base">
                                        <p:cTn id="7" dur="500" fill="hold"/>
                                        <p:tgtEl>
                                          <p:spTgt spid="757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57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778">
                                            <p:txEl>
                                              <p:pRg st="1" end="1"/>
                                            </p:txEl>
                                          </p:spTgt>
                                        </p:tgtEl>
                                        <p:attrNameLst>
                                          <p:attrName>style.visibility</p:attrName>
                                        </p:attrNameLst>
                                      </p:cBhvr>
                                      <p:to>
                                        <p:strVal val="visible"/>
                                      </p:to>
                                    </p:set>
                                    <p:anim calcmode="lin" valueType="num">
                                      <p:cBhvr additive="base">
                                        <p:cTn id="13" dur="500" fill="hold"/>
                                        <p:tgtEl>
                                          <p:spTgt spid="7577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5778">
                                            <p:txEl>
                                              <p:pRg st="2" end="2"/>
                                            </p:txEl>
                                          </p:spTgt>
                                        </p:tgtEl>
                                        <p:attrNameLst>
                                          <p:attrName>style.visibility</p:attrName>
                                        </p:attrNameLst>
                                      </p:cBhvr>
                                      <p:to>
                                        <p:strVal val="visible"/>
                                      </p:to>
                                    </p:set>
                                    <p:anim calcmode="lin" valueType="num">
                                      <p:cBhvr additive="base">
                                        <p:cTn id="19" dur="500" fill="hold"/>
                                        <p:tgtEl>
                                          <p:spTgt spid="7577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5778">
                                            <p:txEl>
                                              <p:pRg st="3" end="3"/>
                                            </p:txEl>
                                          </p:spTgt>
                                        </p:tgtEl>
                                        <p:attrNameLst>
                                          <p:attrName>style.visibility</p:attrName>
                                        </p:attrNameLst>
                                      </p:cBhvr>
                                      <p:to>
                                        <p:strVal val="visible"/>
                                      </p:to>
                                    </p:set>
                                    <p:anim calcmode="lin" valueType="num">
                                      <p:cBhvr additive="base">
                                        <p:cTn id="25" dur="500" fill="hold"/>
                                        <p:tgtEl>
                                          <p:spTgt spid="7577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7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5778">
                                            <p:txEl>
                                              <p:pRg st="4" end="4"/>
                                            </p:txEl>
                                          </p:spTgt>
                                        </p:tgtEl>
                                        <p:attrNameLst>
                                          <p:attrName>style.visibility</p:attrName>
                                        </p:attrNameLst>
                                      </p:cBhvr>
                                      <p:to>
                                        <p:strVal val="visible"/>
                                      </p:to>
                                    </p:set>
                                    <p:anim calcmode="lin" valueType="num">
                                      <p:cBhvr additive="base">
                                        <p:cTn id="31" dur="500" fill="hold"/>
                                        <p:tgtEl>
                                          <p:spTgt spid="75778">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577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5778">
                                            <p:txEl>
                                              <p:pRg st="5" end="5"/>
                                            </p:txEl>
                                          </p:spTgt>
                                        </p:tgtEl>
                                        <p:attrNameLst>
                                          <p:attrName>style.visibility</p:attrName>
                                        </p:attrNameLst>
                                      </p:cBhvr>
                                      <p:to>
                                        <p:strVal val="visible"/>
                                      </p:to>
                                    </p:set>
                                    <p:anim calcmode="lin" valueType="num">
                                      <p:cBhvr additive="base">
                                        <p:cTn id="37" dur="500" fill="hold"/>
                                        <p:tgtEl>
                                          <p:spTgt spid="7577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577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5778">
                                            <p:txEl>
                                              <p:pRg st="6" end="6"/>
                                            </p:txEl>
                                          </p:spTgt>
                                        </p:tgtEl>
                                        <p:attrNameLst>
                                          <p:attrName>style.visibility</p:attrName>
                                        </p:attrNameLst>
                                      </p:cBhvr>
                                      <p:to>
                                        <p:strVal val="visible"/>
                                      </p:to>
                                    </p:set>
                                    <p:anim calcmode="lin" valueType="num">
                                      <p:cBhvr additive="base">
                                        <p:cTn id="43" dur="500" fill="hold"/>
                                        <p:tgtEl>
                                          <p:spTgt spid="7577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577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5778">
                                            <p:txEl>
                                              <p:pRg st="7" end="7"/>
                                            </p:txEl>
                                          </p:spTgt>
                                        </p:tgtEl>
                                        <p:attrNameLst>
                                          <p:attrName>style.visibility</p:attrName>
                                        </p:attrNameLst>
                                      </p:cBhvr>
                                      <p:to>
                                        <p:strVal val="visible"/>
                                      </p:to>
                                    </p:set>
                                    <p:anim calcmode="lin" valueType="num">
                                      <p:cBhvr additive="base">
                                        <p:cTn id="49" dur="500" fill="hold"/>
                                        <p:tgtEl>
                                          <p:spTgt spid="7577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577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5778">
                                            <p:txEl>
                                              <p:pRg st="8" end="8"/>
                                            </p:txEl>
                                          </p:spTgt>
                                        </p:tgtEl>
                                        <p:attrNameLst>
                                          <p:attrName>style.visibility</p:attrName>
                                        </p:attrNameLst>
                                      </p:cBhvr>
                                      <p:to>
                                        <p:strVal val="visible"/>
                                      </p:to>
                                    </p:set>
                                    <p:anim calcmode="lin" valueType="num">
                                      <p:cBhvr additive="base">
                                        <p:cTn id="55" dur="500" fill="hold"/>
                                        <p:tgtEl>
                                          <p:spTgt spid="75778">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577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5778">
                                            <p:txEl>
                                              <p:pRg st="9" end="9"/>
                                            </p:txEl>
                                          </p:spTgt>
                                        </p:tgtEl>
                                        <p:attrNameLst>
                                          <p:attrName>style.visibility</p:attrName>
                                        </p:attrNameLst>
                                      </p:cBhvr>
                                      <p:to>
                                        <p:strVal val="visible"/>
                                      </p:to>
                                    </p:set>
                                    <p:anim calcmode="lin" valueType="num">
                                      <p:cBhvr additive="base">
                                        <p:cTn id="61" dur="500" fill="hold"/>
                                        <p:tgtEl>
                                          <p:spTgt spid="75778">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577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38200"/>
            <a:ext cx="9144000" cy="5109091"/>
          </a:xfrm>
          <a:prstGeom prst="rect">
            <a:avLst/>
          </a:prstGeom>
        </p:spPr>
        <p:txBody>
          <a:bodyPr wrap="square">
            <a:spAutoFit/>
          </a:bodyPr>
          <a:lstStyle/>
          <a:p>
            <a:r>
              <a:rPr lang="en-US" sz="6600" b="1" dirty="0" smtClean="0">
                <a:solidFill>
                  <a:srgbClr val="FF0000"/>
                </a:solidFill>
                <a:latin typeface="Calibri" pitchFamily="34" charset="0"/>
              </a:rPr>
              <a:t>Eminent personalities  </a:t>
            </a:r>
            <a:r>
              <a:rPr lang="en-US" sz="6000" b="1" dirty="0" smtClean="0">
                <a:latin typeface="Calibri" pitchFamily="34" charset="0"/>
              </a:rPr>
              <a:t>Known for their seminal contributions in the field of Machine learning( ML)</a:t>
            </a:r>
          </a:p>
          <a:p>
            <a:endParaRPr lang="en-US" sz="4000" b="1" dirty="0" smtClean="0">
              <a:latin typeface="Calibri" pitchFamily="34" charset="0"/>
            </a:endParaRPr>
          </a:p>
          <a:p>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8217634"/>
          </a:xfrm>
          <a:prstGeom prst="rect">
            <a:avLst/>
          </a:prstGeom>
          <a:noFill/>
        </p:spPr>
        <p:txBody>
          <a:bodyPr wrap="square" rtlCol="0">
            <a:spAutoFit/>
          </a:bodyPr>
          <a:lstStyle/>
          <a:p>
            <a:pPr>
              <a:buFont typeface="Wingdings" pitchFamily="2" charset="2"/>
              <a:buChar char="ü"/>
            </a:pPr>
            <a:r>
              <a:rPr lang="en-US" dirty="0" smtClean="0"/>
              <a:t> </a:t>
            </a:r>
            <a:r>
              <a:rPr lang="en-US" sz="3600" b="1" dirty="0" smtClean="0"/>
              <a:t>Name units in fields of Electricity &amp; Magnetism?</a:t>
            </a:r>
            <a:endParaRPr lang="en-US" b="1" dirty="0" smtClean="0"/>
          </a:p>
          <a:p>
            <a:pPr>
              <a:buFont typeface="Wingdings" pitchFamily="2" charset="2"/>
              <a:buChar char="ü"/>
            </a:pPr>
            <a:r>
              <a:rPr lang="en-US" sz="3200" b="1" dirty="0" smtClean="0"/>
              <a:t> Faraday, Tesla, Weber, Watt, Hertz, Ohm, Ampere, Joules, Gauss, </a:t>
            </a:r>
            <a:r>
              <a:rPr lang="en-US" sz="3200" b="1" dirty="0" err="1" smtClean="0"/>
              <a:t>Maxwell,Coulumb</a:t>
            </a:r>
            <a:r>
              <a:rPr lang="en-US" sz="3200" b="1" dirty="0" smtClean="0"/>
              <a:t>, Volt </a:t>
            </a:r>
          </a:p>
          <a:p>
            <a:pPr>
              <a:buFont typeface="Wingdings" pitchFamily="2" charset="2"/>
              <a:buChar char="ü"/>
            </a:pPr>
            <a:r>
              <a:rPr lang="en-US" sz="3200" b="1" dirty="0" smtClean="0"/>
              <a:t>All named after the scientist who discovered these phenomena in 18</a:t>
            </a:r>
            <a:r>
              <a:rPr lang="en-US" sz="3200" b="1" baseline="30000" dirty="0" smtClean="0"/>
              <a:t>th</a:t>
            </a:r>
            <a:r>
              <a:rPr lang="en-US" sz="3200" b="1" dirty="0" smtClean="0"/>
              <a:t> , 19</a:t>
            </a:r>
            <a:r>
              <a:rPr lang="en-US" sz="3200" b="1" baseline="30000" dirty="0" smtClean="0"/>
              <a:t>th</a:t>
            </a:r>
            <a:r>
              <a:rPr lang="en-US" sz="3200" b="1" dirty="0" smtClean="0"/>
              <a:t>, early 20</a:t>
            </a:r>
            <a:r>
              <a:rPr lang="en-US" sz="3200" b="1" baseline="30000" dirty="0" smtClean="0"/>
              <a:t>th</a:t>
            </a:r>
            <a:r>
              <a:rPr lang="en-US" sz="3200" b="1" dirty="0" smtClean="0"/>
              <a:t> century</a:t>
            </a:r>
          </a:p>
          <a:p>
            <a:pPr>
              <a:buFont typeface="Wingdings" pitchFamily="2" charset="2"/>
              <a:buChar char="ü"/>
            </a:pPr>
            <a:endParaRPr lang="en-US" sz="3200" b="1" dirty="0" smtClean="0"/>
          </a:p>
          <a:p>
            <a:pPr>
              <a:buFont typeface="Wingdings" pitchFamily="2" charset="2"/>
              <a:buChar char="ü"/>
            </a:pPr>
            <a:r>
              <a:rPr lang="en-US" sz="3200" b="1" dirty="0" smtClean="0"/>
              <a:t>In field of AI&amp;ML  founders/leaders are </a:t>
            </a:r>
            <a:r>
              <a:rPr lang="en-US" sz="3200" b="1" dirty="0" smtClean="0">
                <a:solidFill>
                  <a:srgbClr val="FF0000"/>
                </a:solidFill>
              </a:rPr>
              <a:t>alive, young, field is continuously evolving</a:t>
            </a:r>
          </a:p>
          <a:p>
            <a:pPr>
              <a:buFont typeface="Wingdings" pitchFamily="2" charset="2"/>
              <a:buChar char="ü"/>
            </a:pPr>
            <a:r>
              <a:rPr lang="en-US" sz="3200" b="1" dirty="0" smtClean="0">
                <a:solidFill>
                  <a:srgbClr val="FF0000"/>
                </a:solidFill>
              </a:rPr>
              <a:t>We know them through their publications/presentations/blogs/</a:t>
            </a:r>
          </a:p>
          <a:p>
            <a:pPr>
              <a:buFont typeface="Wingdings" pitchFamily="2" charset="2"/>
              <a:buChar char="ü"/>
            </a:pPr>
            <a:endParaRPr lang="en-US" sz="3200" b="1" dirty="0" smtClean="0">
              <a:solidFill>
                <a:srgbClr val="FF0000"/>
              </a:solidFill>
            </a:endParaRPr>
          </a:p>
          <a:p>
            <a:pPr>
              <a:buFont typeface="Wingdings" pitchFamily="2" charset="2"/>
              <a:buChar char="ü"/>
            </a:pPr>
            <a:r>
              <a:rPr lang="en-US" sz="3200" b="1" dirty="0" smtClean="0"/>
              <a:t>You may also invent a new algorithm/chip  which makes AI applications more efficient !</a:t>
            </a:r>
          </a:p>
          <a:p>
            <a:pPr>
              <a:buFont typeface="Wingdings" pitchFamily="2" charset="2"/>
              <a:buChar char="ü"/>
            </a:pPr>
            <a:endParaRPr lang="en-US" sz="3600" b="1" dirty="0" smtClean="0"/>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77BA1EE4-516F-42BE-8302-9F56B10635A5}"/>
              </a:ext>
            </a:extLst>
          </p:cNvPr>
          <p:cNvPicPr>
            <a:picLocks noGrp="1" noChangeAspect="1"/>
          </p:cNvPicPr>
          <p:nvPr>
            <p:ph idx="4294967295"/>
          </p:nvPr>
        </p:nvPicPr>
        <p:blipFill>
          <a:blip r:embed="rId2" cstate="print">
            <a:extLst>
              <a:ext uri="{28A0092B-C50C-407E-A947-70E740481C1C}">
                <a14:useLocalDpi xmlns="" xmlns:a14="http://schemas.microsoft.com/office/drawing/2010/main" val="0"/>
              </a:ext>
            </a:extLst>
          </a:blip>
          <a:stretch>
            <a:fillRect/>
          </a:stretch>
        </p:blipFill>
        <p:spPr>
          <a:xfrm>
            <a:off x="0" y="0"/>
            <a:ext cx="4481513" cy="6858000"/>
          </a:xfrm>
          <a:prstGeom prst="rect">
            <a:avLst/>
          </a:prstGeom>
        </p:spPr>
      </p:pic>
      <p:sp>
        <p:nvSpPr>
          <p:cNvPr id="4" name="TextBox 3">
            <a:extLst>
              <a:ext uri="{FF2B5EF4-FFF2-40B4-BE49-F238E27FC236}">
                <a16:creationId xmlns="" xmlns:a16="http://schemas.microsoft.com/office/drawing/2014/main" id="{7D56CC60-9539-4D4D-88B5-0ED497CAA545}"/>
              </a:ext>
            </a:extLst>
          </p:cNvPr>
          <p:cNvSpPr txBox="1"/>
          <p:nvPr/>
        </p:nvSpPr>
        <p:spPr>
          <a:xfrm>
            <a:off x="4495800" y="0"/>
            <a:ext cx="4648200" cy="4062651"/>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2400" b="1" dirty="0" err="1">
                <a:latin typeface="Arial" panose="020B0604020202020204" pitchFamily="34" charset="0"/>
              </a:rPr>
              <a:t>Yoshua</a:t>
            </a:r>
            <a:r>
              <a:rPr lang="en-US" altLang="en-US" sz="2400" b="1" dirty="0">
                <a:latin typeface="Arial" panose="020B0604020202020204" pitchFamily="34" charset="0"/>
              </a:rPr>
              <a:t> </a:t>
            </a:r>
            <a:r>
              <a:rPr lang="en-US" altLang="en-US" sz="2400" b="1" dirty="0" err="1">
                <a:latin typeface="Arial" panose="020B0604020202020204" pitchFamily="34" charset="0"/>
              </a:rPr>
              <a:t>Bengio</a:t>
            </a:r>
            <a:r>
              <a:rPr lang="en-US" altLang="en-US" sz="2400" dirty="0">
                <a:latin typeface="Arial" panose="020B0604020202020204" pitchFamily="34" charset="0"/>
              </a:rPr>
              <a:t> is Full Professor of the Department of Computer Science and Operations Research, </a:t>
            </a:r>
            <a:r>
              <a:rPr lang="en-US" altLang="en-US" sz="2400" dirty="0" smtClean="0">
                <a:latin typeface="Arial" panose="020B0604020202020204" pitchFamily="34" charset="0"/>
              </a:rPr>
              <a:t>Head </a:t>
            </a:r>
            <a:r>
              <a:rPr lang="en-US" altLang="en-US" sz="2400" dirty="0">
                <a:latin typeface="Arial" panose="020B0604020202020204" pitchFamily="34" charset="0"/>
              </a:rPr>
              <a:t>of the </a:t>
            </a:r>
            <a:r>
              <a:rPr lang="en-US" altLang="en-US" sz="2400" dirty="0">
                <a:solidFill>
                  <a:srgbClr val="FF0000"/>
                </a:solidFill>
                <a:latin typeface="Arial" panose="020B0604020202020204" pitchFamily="34" charset="0"/>
              </a:rPr>
              <a:t>Montreal Institute for Learning Algorithms (MILA</a:t>
            </a:r>
            <a:r>
              <a:rPr lang="en-US" altLang="en-US" sz="2400" dirty="0" smtClean="0">
                <a:solidFill>
                  <a:srgbClr val="FF0000"/>
                </a:solidFill>
                <a:latin typeface="Arial" panose="020B0604020202020204" pitchFamily="34" charset="0"/>
              </a:rPr>
              <a:t>)</a:t>
            </a:r>
          </a:p>
          <a:p>
            <a:pPr marL="285750" indent="-285750" eaLnBrk="0" fontAlgn="base" hangingPunct="0">
              <a:spcBef>
                <a:spcPct val="0"/>
              </a:spcBef>
              <a:spcAft>
                <a:spcPct val="0"/>
              </a:spcAft>
              <a:buFont typeface="Arial" panose="020B0604020202020204" pitchFamily="34" charset="0"/>
              <a:buChar char="•"/>
            </a:pPr>
            <a:endParaRPr lang="en-US" altLang="en-US" sz="2400" dirty="0" smtClean="0">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altLang="en-US" sz="2400" dirty="0" smtClean="0">
                <a:latin typeface="Arial" panose="020B0604020202020204" pitchFamily="34" charset="0"/>
              </a:rPr>
              <a:t>Famous </a:t>
            </a:r>
            <a:r>
              <a:rPr lang="en-US" altLang="en-US" sz="2400" dirty="0">
                <a:latin typeface="Arial" panose="020B0604020202020204" pitchFamily="34" charset="0"/>
              </a:rPr>
              <a:t>paper: </a:t>
            </a:r>
            <a:r>
              <a:rPr lang="en-US" sz="2400" b="1" dirty="0" smtClean="0"/>
              <a:t>Learning Deep Architectures for AI </a:t>
            </a:r>
          </a:p>
          <a:p>
            <a:pPr marL="285750" lvl="0" indent="-285750" eaLnBrk="0" fontAlgn="base" hangingPunct="0">
              <a:spcBef>
                <a:spcPct val="0"/>
              </a:spcBef>
              <a:spcAft>
                <a:spcPct val="0"/>
              </a:spcAft>
              <a:buFont typeface="Arial" panose="020B0604020202020204" pitchFamily="34" charset="0"/>
              <a:buChar char="•"/>
            </a:pPr>
            <a:endParaRPr lang="en-US" altLang="en-US" sz="2400" dirty="0">
              <a:latin typeface="Arial" panose="020B0604020202020204" pitchFamily="34" charset="0"/>
            </a:endParaRPr>
          </a:p>
          <a:p>
            <a:endParaRPr lang="en-US" dirty="0"/>
          </a:p>
        </p:txBody>
      </p:sp>
      <p:graphicFrame>
        <p:nvGraphicFramePr>
          <p:cNvPr id="6" name="Table 5"/>
          <p:cNvGraphicFramePr>
            <a:graphicFrameLocks noGrp="1"/>
          </p:cNvGraphicFramePr>
          <p:nvPr/>
        </p:nvGraphicFramePr>
        <p:xfrm>
          <a:off x="4648200" y="3810000"/>
          <a:ext cx="4142282" cy="2651760"/>
        </p:xfrm>
        <a:graphic>
          <a:graphicData uri="http://schemas.openxmlformats.org/drawingml/2006/table">
            <a:tbl>
              <a:tblPr/>
              <a:tblGrid>
                <a:gridCol w="208280"/>
                <a:gridCol w="3934002"/>
              </a:tblGrid>
              <a:tr h="1981200">
                <a:tc>
                  <a:txBody>
                    <a:bodyPr/>
                    <a:lstStyle/>
                    <a:p>
                      <a:pPr algn="l" fontAlgn="t"/>
                      <a:endParaRPr lang="en-US" dirty="0"/>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2400" b="1" u="none" strike="noStrike" dirty="0">
                          <a:solidFill>
                            <a:srgbClr val="0B0080"/>
                          </a:solidFill>
                          <a:hlinkClick r:id="rId3" tooltip="Deep Learning"/>
                        </a:rPr>
                        <a:t>Deep Learning</a:t>
                      </a:r>
                      <a:r>
                        <a:rPr lang="en-US" sz="2400" b="1" dirty="0"/>
                        <a:t>, </a:t>
                      </a:r>
                      <a:r>
                        <a:rPr lang="en-US" sz="2400" b="1" u="none" strike="noStrike" dirty="0">
                          <a:solidFill>
                            <a:srgbClr val="0B0080"/>
                          </a:solidFill>
                          <a:hlinkClick r:id="rId4" tooltip="Neural machine translation"/>
                        </a:rPr>
                        <a:t>Neural machine translation</a:t>
                      </a:r>
                      <a:r>
                        <a:rPr lang="en-US" sz="2400" b="1" dirty="0"/>
                        <a:t>, </a:t>
                      </a:r>
                      <a:r>
                        <a:rPr lang="en-US" sz="2400" b="1" u="none" strike="noStrike" dirty="0">
                          <a:solidFill>
                            <a:srgbClr val="0B0080"/>
                          </a:solidFill>
                          <a:hlinkClick r:id="rId5" tooltip="Generative Adversarial Networks"/>
                        </a:rPr>
                        <a:t>Generative Adversarial Networks</a:t>
                      </a:r>
                      <a:r>
                        <a:rPr lang="en-US" sz="2400" b="1" dirty="0"/>
                        <a:t>, </a:t>
                      </a:r>
                      <a:r>
                        <a:rPr lang="en-US" sz="2400" b="1" u="none" strike="noStrike" dirty="0">
                          <a:solidFill>
                            <a:srgbClr val="0B0080"/>
                          </a:solidFill>
                          <a:hlinkClick r:id="rId6" tooltip="Word embedding"/>
                        </a:rPr>
                        <a:t>Word embeddings</a:t>
                      </a:r>
                      <a:r>
                        <a:rPr lang="en-US" sz="2400" b="1" dirty="0"/>
                        <a:t>, </a:t>
                      </a:r>
                      <a:r>
                        <a:rPr lang="en-US" sz="2400" b="1" u="sng" dirty="0" err="1">
                          <a:solidFill>
                            <a:srgbClr val="0B0080"/>
                          </a:solidFill>
                          <a:hlinkClick r:id="rId7"/>
                        </a:rPr>
                        <a:t>Denoising</a:t>
                      </a:r>
                      <a:r>
                        <a:rPr lang="en-US" sz="2400" b="1" u="sng" dirty="0">
                          <a:solidFill>
                            <a:srgbClr val="0B0080"/>
                          </a:solidFill>
                          <a:hlinkClick r:id="rId7"/>
                        </a:rPr>
                        <a:t> Auto-Encoders</a:t>
                      </a:r>
                      <a:r>
                        <a:rPr lang="en-US" sz="2400" b="1" dirty="0"/>
                        <a:t>, </a:t>
                      </a:r>
                      <a:r>
                        <a:rPr lang="en-US" sz="2400" b="1" u="none" strike="noStrike" dirty="0">
                          <a:solidFill>
                            <a:srgbClr val="0B0080"/>
                          </a:solidFill>
                          <a:hlinkClick r:id="rId8" tooltip="Language model"/>
                        </a:rPr>
                        <a:t>neural language models</a:t>
                      </a:r>
                      <a:r>
                        <a:rPr lang="en-US" sz="2400" b="1" dirty="0"/>
                        <a:t>,  </a:t>
                      </a:r>
                      <a:r>
                        <a:rPr lang="en-US" sz="2400" b="1" u="none" strike="noStrike" dirty="0">
                          <a:solidFill>
                            <a:srgbClr val="0B0080"/>
                          </a:solidFill>
                          <a:hlinkClick r:id="rId9" tooltip="Learning to learn"/>
                        </a:rPr>
                        <a:t>Learning to learn</a:t>
                      </a:r>
                      <a:endParaRPr lang="en-US" sz="2400" b="1" dirty="0"/>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bl>
          </a:graphicData>
        </a:graphic>
      </p:graphicFrame>
    </p:spTree>
    <p:extLst>
      <p:ext uri="{BB962C8B-B14F-4D97-AF65-F5344CB8AC3E}">
        <p14:creationId xmlns="" xmlns:p14="http://schemas.microsoft.com/office/powerpoint/2010/main" val="347800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Yoshua Bengio, October 27, 2016.jpg"/>
          <p:cNvPicPr>
            <a:picLocks noChangeAspect="1" noChangeArrowheads="1"/>
          </p:cNvPicPr>
          <p:nvPr/>
        </p:nvPicPr>
        <p:blipFill>
          <a:blip r:embed="rId2" cstate="print"/>
          <a:srcRect/>
          <a:stretch>
            <a:fillRect/>
          </a:stretch>
        </p:blipFill>
        <p:spPr bwMode="auto">
          <a:xfrm>
            <a:off x="1" y="0"/>
            <a:ext cx="4114799" cy="4245428"/>
          </a:xfrm>
          <a:prstGeom prst="rect">
            <a:avLst/>
          </a:prstGeom>
          <a:noFill/>
          <a:ln w="9525">
            <a:noFill/>
            <a:miter lim="800000"/>
            <a:headEnd/>
            <a:tailEnd/>
          </a:ln>
        </p:spPr>
      </p:pic>
      <p:sp>
        <p:nvSpPr>
          <p:cNvPr id="5" name="Rectangle 4"/>
          <p:cNvSpPr>
            <a:spLocks noChangeArrowheads="1"/>
          </p:cNvSpPr>
          <p:nvPr/>
        </p:nvSpPr>
        <p:spPr bwMode="auto">
          <a:xfrm>
            <a:off x="4800600" y="0"/>
            <a:ext cx="4191000" cy="3416320"/>
          </a:xfrm>
          <a:prstGeom prst="rect">
            <a:avLst/>
          </a:prstGeom>
          <a:noFill/>
          <a:ln w="9525">
            <a:noFill/>
            <a:miter lim="800000"/>
            <a:headEnd/>
            <a:tailEnd/>
          </a:ln>
        </p:spPr>
        <p:txBody>
          <a:bodyPr wrap="square">
            <a:spAutoFit/>
          </a:bodyPr>
          <a:lstStyle/>
          <a:p>
            <a:r>
              <a:rPr lang="en-US" sz="2800" b="1" dirty="0"/>
              <a:t>Deep learning involves teaching a machine to perform a complex task using </a:t>
            </a:r>
            <a:r>
              <a:rPr lang="en-US" sz="2800" b="1" dirty="0">
                <a:solidFill>
                  <a:srgbClr val="FF0000"/>
                </a:solidFill>
              </a:rPr>
              <a:t>large amounts of data along with a large simulated neural network</a:t>
            </a:r>
            <a:r>
              <a:rPr lang="en-US" sz="2000" b="1" dirty="0" smtClean="0"/>
              <a:t>.</a:t>
            </a:r>
          </a:p>
          <a:p>
            <a:r>
              <a:rPr lang="en-US" sz="2000" b="1" dirty="0" smtClean="0"/>
              <a:t> </a:t>
            </a:r>
          </a:p>
          <a:p>
            <a:endParaRPr lang="en-US" sz="2800" b="1" dirty="0"/>
          </a:p>
        </p:txBody>
      </p:sp>
      <p:sp>
        <p:nvSpPr>
          <p:cNvPr id="6" name="Rectangle 5"/>
          <p:cNvSpPr/>
          <p:nvPr/>
        </p:nvSpPr>
        <p:spPr>
          <a:xfrm>
            <a:off x="0" y="4343400"/>
            <a:ext cx="8991600" cy="2554545"/>
          </a:xfrm>
          <a:prstGeom prst="rect">
            <a:avLst/>
          </a:prstGeom>
        </p:spPr>
        <p:txBody>
          <a:bodyPr wrap="square">
            <a:spAutoFit/>
          </a:bodyPr>
          <a:lstStyle/>
          <a:p>
            <a:r>
              <a:rPr lang="en-US" sz="3200" b="1" dirty="0" smtClean="0"/>
              <a:t>Deep learning is a form of representation learning, where the features of the model are automatically discovered from the data instead of manually constructed, and how to do this is a central problem in machine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ppt_x"/>
                                          </p:val>
                                        </p:tav>
                                        <p:tav tm="100000">
                                          <p:val>
                                            <p:strVal val="#ppt_x"/>
                                          </p:val>
                                        </p:tav>
                                      </p:tavLst>
                                    </p:anim>
                                    <p:anim calcmode="lin" valueType="num">
                                      <p:cBhvr additive="base">
                                        <p:cTn id="8" dur="500" fill="hold"/>
                                        <p:tgtEl>
                                          <p:spTgt spid="348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228600"/>
            <a:ext cx="9144000" cy="3724096"/>
          </a:xfrm>
          <a:prstGeom prst="rect">
            <a:avLst/>
          </a:prstGeom>
        </p:spPr>
        <p:txBody>
          <a:bodyPr wrap="square">
            <a:spAutoFit/>
          </a:bodyPr>
          <a:lstStyle/>
          <a:p>
            <a:r>
              <a:rPr lang="en-US" sz="6600" dirty="0" smtClean="0"/>
              <a:t>Learning Deep Architectures for AI </a:t>
            </a:r>
          </a:p>
          <a:p>
            <a:endParaRPr lang="en-US" sz="3200" dirty="0" smtClean="0"/>
          </a:p>
          <a:p>
            <a:r>
              <a:rPr lang="en-US" sz="2400" dirty="0" err="1" smtClean="0">
                <a:solidFill>
                  <a:srgbClr val="FF0000"/>
                </a:solidFill>
              </a:rPr>
              <a:t>Yoshua</a:t>
            </a:r>
            <a:r>
              <a:rPr lang="en-US" sz="2400" dirty="0" smtClean="0">
                <a:solidFill>
                  <a:srgbClr val="FF0000"/>
                </a:solidFill>
              </a:rPr>
              <a:t> </a:t>
            </a:r>
            <a:r>
              <a:rPr lang="en-US" sz="2400" dirty="0" err="1" smtClean="0">
                <a:solidFill>
                  <a:srgbClr val="FF0000"/>
                </a:solidFill>
              </a:rPr>
              <a:t>Bengio</a:t>
            </a:r>
            <a:r>
              <a:rPr lang="en-US" sz="2400" dirty="0" smtClean="0">
                <a:solidFill>
                  <a:srgbClr val="FF0000"/>
                </a:solidFill>
              </a:rPr>
              <a:t> </a:t>
            </a:r>
            <a:r>
              <a:rPr lang="en-US" sz="2400" dirty="0" smtClean="0"/>
              <a:t>Dept. IRO, </a:t>
            </a:r>
            <a:r>
              <a:rPr lang="en-US" sz="2400" dirty="0" err="1" smtClean="0"/>
              <a:t>Universit´e</a:t>
            </a:r>
            <a:r>
              <a:rPr lang="en-US" sz="2400" dirty="0" smtClean="0"/>
              <a:t> de </a:t>
            </a:r>
            <a:r>
              <a:rPr lang="en-US" sz="2400" dirty="0" err="1" smtClean="0"/>
              <a:t>Montr´eal</a:t>
            </a:r>
            <a:r>
              <a:rPr lang="en-US" sz="2400" dirty="0" smtClean="0"/>
              <a:t> C.P. 6128, Montreal, Qc, H3C 3J7, Canada Yoshua.Bengio@umontreal.ca http://www.iro.umontreal.ca/∼</a:t>
            </a:r>
            <a:r>
              <a:rPr lang="en-US" sz="2400" dirty="0" err="1" smtClean="0"/>
              <a:t>bengioy</a:t>
            </a:r>
            <a:r>
              <a:rPr lang="en-US" sz="2400" dirty="0" smtClean="0"/>
              <a:t> Technical Report 1312</a:t>
            </a:r>
            <a:endParaRPr lang="en-US" sz="2400" dirty="0"/>
          </a:p>
        </p:txBody>
      </p:sp>
      <p:sp>
        <p:nvSpPr>
          <p:cNvPr id="3" name="Rectangle 2"/>
          <p:cNvSpPr/>
          <p:nvPr/>
        </p:nvSpPr>
        <p:spPr>
          <a:xfrm>
            <a:off x="0" y="4267200"/>
            <a:ext cx="9144000" cy="1815882"/>
          </a:xfrm>
          <a:prstGeom prst="rect">
            <a:avLst/>
          </a:prstGeom>
        </p:spPr>
        <p:txBody>
          <a:bodyPr wrap="square">
            <a:spAutoFit/>
          </a:bodyPr>
          <a:lstStyle/>
          <a:p>
            <a:r>
              <a:rPr lang="en-US" sz="2800" b="1" dirty="0" smtClean="0">
                <a:solidFill>
                  <a:srgbClr val="FF0000"/>
                </a:solidFill>
              </a:rPr>
              <a:t>Deep learning (DL) </a:t>
            </a:r>
            <a:r>
              <a:rPr lang="en-US" sz="2800" b="1" dirty="0" smtClean="0"/>
              <a:t>is a family of machine learning methods that has gained considerable attention in the scientific community, breaking benchmark records in areas such as </a:t>
            </a:r>
            <a:r>
              <a:rPr lang="en-US" sz="2800" b="1" dirty="0" smtClean="0">
                <a:solidFill>
                  <a:srgbClr val="FF0000"/>
                </a:solidFill>
              </a:rPr>
              <a:t>speech and visual recognition.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Image result for what is deep learning"/>
          <p:cNvPicPr>
            <a:picLocks noChangeAspect="1" noChangeArrowheads="1"/>
          </p:cNvPicPr>
          <p:nvPr/>
        </p:nvPicPr>
        <p:blipFill>
          <a:blip r:embed="rId2" cstate="print"/>
          <a:srcRect/>
          <a:stretch>
            <a:fillRect/>
          </a:stretch>
        </p:blipFill>
        <p:spPr bwMode="auto">
          <a:xfrm>
            <a:off x="0" y="0"/>
            <a:ext cx="9135174" cy="6858000"/>
          </a:xfrm>
          <a:prstGeom prst="rect">
            <a:avLst/>
          </a:prstGeom>
          <a:noFill/>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p:cNvPicPr>
            <a:picLocks noChangeAspect="1" noChangeArrowheads="1"/>
          </p:cNvPicPr>
          <p:nvPr/>
        </p:nvPicPr>
        <p:blipFill>
          <a:blip r:embed="rId2" cstate="print"/>
          <a:srcRect/>
          <a:stretch>
            <a:fillRect/>
          </a:stretch>
        </p:blipFill>
        <p:spPr bwMode="auto">
          <a:xfrm>
            <a:off x="0" y="116924"/>
            <a:ext cx="9144000" cy="674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802438"/>
          </a:xfrm>
          <a:prstGeom prst="rect">
            <a:avLst/>
          </a:prstGeom>
          <a:noFill/>
          <a:ln w="9525">
            <a:noFill/>
            <a:miter lim="800000"/>
            <a:headEnd/>
            <a:tailEnd/>
          </a:ln>
        </p:spPr>
        <p:txBody>
          <a:bodyPr>
            <a:spAutoFit/>
          </a:bodyPr>
          <a:lstStyle/>
          <a:p>
            <a:r>
              <a:rPr lang="en-US" sz="4000" b="1">
                <a:solidFill>
                  <a:srgbClr val="FF0000"/>
                </a:solidFill>
              </a:rPr>
              <a:t>Applications of DL :</a:t>
            </a:r>
          </a:p>
          <a:p>
            <a:endParaRPr lang="en-US" sz="3600"/>
          </a:p>
          <a:p>
            <a:pPr>
              <a:buFont typeface="Wingdings" pitchFamily="2" charset="2"/>
              <a:buChar char="Ø"/>
            </a:pPr>
            <a:r>
              <a:rPr lang="en-US" sz="3600" b="1"/>
              <a:t>Colorization of Black and White Images</a:t>
            </a:r>
          </a:p>
          <a:p>
            <a:pPr>
              <a:buFont typeface="Wingdings" pitchFamily="2" charset="2"/>
              <a:buChar char="Ø"/>
            </a:pPr>
            <a:r>
              <a:rPr lang="en-US" sz="3600" b="1"/>
              <a:t>Adding Sounds To Silent Movies</a:t>
            </a:r>
          </a:p>
          <a:p>
            <a:pPr>
              <a:buFont typeface="Wingdings" pitchFamily="2" charset="2"/>
              <a:buChar char="Ø"/>
            </a:pPr>
            <a:r>
              <a:rPr lang="en-US" sz="3600" b="1"/>
              <a:t>Automatic Machine Translation</a:t>
            </a:r>
          </a:p>
          <a:p>
            <a:pPr>
              <a:buFont typeface="Wingdings" pitchFamily="2" charset="2"/>
              <a:buChar char="Ø"/>
            </a:pPr>
            <a:r>
              <a:rPr lang="en-US" sz="3600" b="1"/>
              <a:t>Object Classification in Photographs</a:t>
            </a:r>
          </a:p>
          <a:p>
            <a:pPr>
              <a:buFont typeface="Wingdings" pitchFamily="2" charset="2"/>
              <a:buChar char="Ø"/>
            </a:pPr>
            <a:r>
              <a:rPr lang="en-US" sz="3600" b="1"/>
              <a:t>Automatic Handwriting Generation</a:t>
            </a:r>
          </a:p>
          <a:p>
            <a:pPr>
              <a:buFont typeface="Wingdings" pitchFamily="2" charset="2"/>
              <a:buChar char="Ø"/>
            </a:pPr>
            <a:r>
              <a:rPr lang="en-US" sz="3600" b="1"/>
              <a:t>Character Text Generation</a:t>
            </a:r>
          </a:p>
          <a:p>
            <a:pPr>
              <a:buFont typeface="Wingdings" pitchFamily="2" charset="2"/>
              <a:buChar char="Ø"/>
            </a:pPr>
            <a:r>
              <a:rPr lang="en-US" sz="3600" b="1"/>
              <a:t>Image Caption Generation</a:t>
            </a:r>
          </a:p>
          <a:p>
            <a:pPr>
              <a:buFont typeface="Wingdings" pitchFamily="2" charset="2"/>
              <a:buChar char="Ø"/>
            </a:pPr>
            <a:r>
              <a:rPr lang="en-US" sz="3600" b="1"/>
              <a:t>Automatic Game Playing( AlphaGo, AlphaZero etc.)</a:t>
            </a:r>
          </a:p>
          <a:p>
            <a:r>
              <a:rPr lang="en-US"/>
              <a:t/>
            </a:r>
            <a:br>
              <a:rPr lang="en-US"/>
            </a:b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anim calcmode="lin" valueType="num">
                                      <p:cBhvr additive="base">
                                        <p:cTn id="5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txEl>
                                              <p:pRg st="10" end="10"/>
                                            </p:txEl>
                                          </p:spTgt>
                                        </p:tgtEl>
                                        <p:attrNameLst>
                                          <p:attrName>style.visibility</p:attrName>
                                        </p:attrNameLst>
                                      </p:cBhvr>
                                      <p:to>
                                        <p:strVal val="visible"/>
                                      </p:to>
                                    </p:set>
                                    <p:anim calcmode="lin" valueType="num">
                                      <p:cBhvr additive="base">
                                        <p:cTn id="6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818" name="Picture 2" descr="Colorization of Black and White Photographs"/>
          <p:cNvPicPr>
            <a:picLocks noChangeAspect="1" noChangeArrowheads="1"/>
          </p:cNvPicPr>
          <p:nvPr/>
        </p:nvPicPr>
        <p:blipFill>
          <a:blip r:embed="rId2" cstate="print"/>
          <a:srcRect/>
          <a:stretch>
            <a:fillRect/>
          </a:stretch>
        </p:blipFill>
        <p:spPr bwMode="auto">
          <a:xfrm>
            <a:off x="0" y="0"/>
            <a:ext cx="9144000" cy="4829175"/>
          </a:xfrm>
          <a:prstGeom prst="rect">
            <a:avLst/>
          </a:prstGeom>
          <a:noFill/>
          <a:ln w="9525">
            <a:noFill/>
            <a:miter lim="800000"/>
            <a:headEnd/>
            <a:tailEnd/>
          </a:ln>
        </p:spPr>
      </p:pic>
      <p:pic>
        <p:nvPicPr>
          <p:cNvPr id="418819" name="Picture 4" descr="Instant Visual Translation"/>
          <p:cNvPicPr>
            <a:picLocks noChangeAspect="1" noChangeArrowheads="1"/>
          </p:cNvPicPr>
          <p:nvPr/>
        </p:nvPicPr>
        <p:blipFill>
          <a:blip r:embed="rId3" cstate="print"/>
          <a:srcRect/>
          <a:stretch>
            <a:fillRect/>
          </a:stretch>
        </p:blipFill>
        <p:spPr bwMode="auto">
          <a:xfrm>
            <a:off x="457200" y="4953000"/>
            <a:ext cx="7192963"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ChangeArrowheads="1"/>
          </p:cNvSpPr>
          <p:nvPr/>
        </p:nvSpPr>
        <p:spPr bwMode="auto">
          <a:xfrm>
            <a:off x="0" y="0"/>
            <a:ext cx="9144000" cy="1754326"/>
          </a:xfrm>
          <a:prstGeom prst="rect">
            <a:avLst/>
          </a:prstGeom>
          <a:noFill/>
          <a:ln w="9525">
            <a:noFill/>
            <a:miter lim="800000"/>
            <a:headEnd/>
            <a:tailEnd/>
          </a:ln>
        </p:spPr>
        <p:txBody>
          <a:bodyPr>
            <a:spAutoFit/>
          </a:bodyPr>
          <a:lstStyle/>
          <a:p>
            <a:r>
              <a:rPr lang="fr-FR" sz="2800" b="1" dirty="0">
                <a:solidFill>
                  <a:srgbClr val="FF0000"/>
                </a:solidFill>
              </a:rPr>
              <a:t>Hugo </a:t>
            </a:r>
            <a:r>
              <a:rPr lang="fr-FR" sz="2800" b="1" dirty="0" err="1">
                <a:solidFill>
                  <a:srgbClr val="FF0000"/>
                </a:solidFill>
              </a:rPr>
              <a:t>Larochelle</a:t>
            </a:r>
            <a:r>
              <a:rPr lang="fr-FR" sz="2800" dirty="0"/>
              <a:t/>
            </a:r>
            <a:br>
              <a:rPr lang="fr-FR" sz="2800" dirty="0"/>
            </a:br>
            <a:r>
              <a:rPr lang="fr-FR" sz="2800" dirty="0" err="1"/>
              <a:t>Research</a:t>
            </a:r>
            <a:r>
              <a:rPr lang="fr-FR" sz="2800" dirty="0"/>
              <a:t> </a:t>
            </a:r>
            <a:r>
              <a:rPr lang="fr-FR" sz="2800" dirty="0" err="1"/>
              <a:t>Scientist</a:t>
            </a:r>
            <a:r>
              <a:rPr lang="fr-FR" sz="2800" dirty="0"/>
              <a:t> </a:t>
            </a:r>
            <a:r>
              <a:rPr lang="fr-FR" sz="2800" dirty="0" err="1"/>
              <a:t>at</a:t>
            </a:r>
            <a:r>
              <a:rPr lang="fr-FR" sz="2800" dirty="0"/>
              <a:t> Google </a:t>
            </a:r>
            <a:r>
              <a:rPr lang="fr-FR" sz="2800" dirty="0" err="1"/>
              <a:t>Brain</a:t>
            </a:r>
            <a:r>
              <a:rPr lang="fr-FR" sz="2800" dirty="0"/>
              <a:t/>
            </a:r>
            <a:br>
              <a:rPr lang="fr-FR" sz="2800" dirty="0"/>
            </a:br>
            <a:r>
              <a:rPr lang="fr-FR" sz="2800" dirty="0" err="1"/>
              <a:t>Adjunct</a:t>
            </a:r>
            <a:r>
              <a:rPr lang="fr-FR" sz="2800" dirty="0"/>
              <a:t> </a:t>
            </a:r>
            <a:r>
              <a:rPr lang="fr-FR" sz="2800" dirty="0" err="1"/>
              <a:t>Professor</a:t>
            </a:r>
            <a:r>
              <a:rPr lang="fr-FR" sz="2800" dirty="0"/>
              <a:t/>
            </a:r>
            <a:br>
              <a:rPr lang="fr-FR" sz="2800" dirty="0"/>
            </a:br>
            <a:r>
              <a:rPr lang="fr-FR" sz="2400" b="1" dirty="0">
                <a:hlinkClick r:id="rId2"/>
              </a:rPr>
              <a:t>Département d'informatique</a:t>
            </a:r>
            <a:r>
              <a:rPr lang="fr-FR" sz="2400" b="1" dirty="0"/>
              <a:t>  </a:t>
            </a:r>
            <a:r>
              <a:rPr lang="fr-FR" sz="2400" b="1" dirty="0">
                <a:hlinkClick r:id="rId3"/>
              </a:rPr>
              <a:t>Université de Sherbrooke</a:t>
            </a:r>
            <a:r>
              <a:rPr lang="fr-FR" sz="2400" b="1" dirty="0"/>
              <a:t>, Canada</a:t>
            </a:r>
            <a:endParaRPr lang="en-US" sz="2800" b="1" dirty="0"/>
          </a:p>
        </p:txBody>
      </p:sp>
      <p:pic>
        <p:nvPicPr>
          <p:cNvPr id="37891" name="Picture 2" descr="http://www.dmi.usherb.ca/~larocheh/images/hugo_udes.png"/>
          <p:cNvPicPr>
            <a:picLocks noChangeAspect="1" noChangeArrowheads="1"/>
          </p:cNvPicPr>
          <p:nvPr/>
        </p:nvPicPr>
        <p:blipFill>
          <a:blip r:embed="rId4" cstate="print"/>
          <a:srcRect/>
          <a:stretch>
            <a:fillRect/>
          </a:stretch>
        </p:blipFill>
        <p:spPr bwMode="auto">
          <a:xfrm>
            <a:off x="4724400" y="1905000"/>
            <a:ext cx="4419600" cy="4953000"/>
          </a:xfrm>
          <a:prstGeom prst="rect">
            <a:avLst/>
          </a:prstGeom>
          <a:noFill/>
          <a:ln w="9525">
            <a:noFill/>
            <a:miter lim="800000"/>
            <a:headEnd/>
            <a:tailEnd/>
          </a:ln>
        </p:spPr>
      </p:pic>
      <p:sp>
        <p:nvSpPr>
          <p:cNvPr id="4" name="Rectangle 3"/>
          <p:cNvSpPr/>
          <p:nvPr/>
        </p:nvSpPr>
        <p:spPr>
          <a:xfrm>
            <a:off x="0" y="2133600"/>
            <a:ext cx="4724400" cy="4524315"/>
          </a:xfrm>
          <a:prstGeom prst="rect">
            <a:avLst/>
          </a:prstGeom>
        </p:spPr>
        <p:txBody>
          <a:bodyPr wrap="square">
            <a:spAutoFit/>
          </a:bodyPr>
          <a:lstStyle/>
          <a:p>
            <a:pPr>
              <a:defRPr/>
            </a:pPr>
            <a:r>
              <a:rPr lang="en-US" sz="2800" b="1" dirty="0" smtClean="0"/>
              <a:t>particularly </a:t>
            </a:r>
            <a:r>
              <a:rPr lang="en-US" sz="2800" b="1" dirty="0"/>
              <a:t>interested in </a:t>
            </a:r>
            <a:r>
              <a:rPr lang="en-US" sz="2800" b="1" dirty="0">
                <a:solidFill>
                  <a:srgbClr val="FF0000"/>
                </a:solidFill>
              </a:rPr>
              <a:t>deep neural networks</a:t>
            </a:r>
            <a:r>
              <a:rPr lang="en-US" sz="2800" b="1" dirty="0"/>
              <a:t>, mostly applied in the context of </a:t>
            </a:r>
            <a:r>
              <a:rPr lang="en-US" sz="2800" b="1" dirty="0">
                <a:solidFill>
                  <a:srgbClr val="FF0000"/>
                </a:solidFill>
              </a:rPr>
              <a:t>big data </a:t>
            </a:r>
            <a:r>
              <a:rPr lang="en-US" sz="2800" b="1" dirty="0"/>
              <a:t>and to artificial intelligence problems such as </a:t>
            </a:r>
            <a:r>
              <a:rPr lang="en-US" sz="2800" b="1" dirty="0">
                <a:solidFill>
                  <a:srgbClr val="FF0000"/>
                </a:solidFill>
              </a:rPr>
              <a:t>computer vision and natural language processing. </a:t>
            </a:r>
            <a:endParaRPr lang="en-US" sz="2800" b="1" dirty="0" smtClean="0">
              <a:solidFill>
                <a:srgbClr val="FF0000"/>
              </a:solidFill>
            </a:endParaRPr>
          </a:p>
          <a:p>
            <a:pPr>
              <a:defRPr/>
            </a:pPr>
            <a:endParaRPr lang="en-US" sz="2800" dirty="0" smtClean="0">
              <a:solidFill>
                <a:srgbClr val="FF0000"/>
              </a:solidFill>
            </a:endParaRPr>
          </a:p>
          <a:p>
            <a:pPr>
              <a:defRPr/>
            </a:pPr>
            <a:r>
              <a:rPr lang="en-US" sz="2800" dirty="0"/>
              <a:t/>
            </a:r>
            <a:br>
              <a:rPr lang="en-US" sz="2800" dirty="0"/>
            </a:br>
            <a:r>
              <a:rPr lang="en-US" dirty="0"/>
              <a:t/>
            </a:r>
            <a:br>
              <a:rPr lang="en-US" dirty="0"/>
            </a:br>
            <a:endParaRPr lang="en-US" b="1" cap="smal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 calcmode="lin" valueType="num">
                                      <p:cBhvr additive="base">
                                        <p:cTn id="7" dur="500" fill="hold"/>
                                        <p:tgtEl>
                                          <p:spTgt spid="37891"/>
                                        </p:tgtEl>
                                        <p:attrNameLst>
                                          <p:attrName>ppt_x</p:attrName>
                                        </p:attrNameLst>
                                      </p:cBhvr>
                                      <p:tavLst>
                                        <p:tav tm="0">
                                          <p:val>
                                            <p:strVal val="#ppt_x"/>
                                          </p:val>
                                        </p:tav>
                                        <p:tav tm="100000">
                                          <p:val>
                                            <p:strVal val="#ppt_x"/>
                                          </p:val>
                                        </p:tav>
                                      </p:tavLst>
                                    </p:anim>
                                    <p:anim calcmode="lin" valueType="num">
                                      <p:cBhvr additive="base">
                                        <p:cTn id="8" dur="500" fill="hold"/>
                                        <p:tgtEl>
                                          <p:spTgt spid="378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890"/>
                                        </p:tgtEl>
                                        <p:attrNameLst>
                                          <p:attrName>style.visibility</p:attrName>
                                        </p:attrNameLst>
                                      </p:cBhvr>
                                      <p:to>
                                        <p:strVal val="visible"/>
                                      </p:to>
                                    </p:set>
                                    <p:anim calcmode="lin" valueType="num">
                                      <p:cBhvr additive="base">
                                        <p:cTn id="13" dur="500" fill="hold"/>
                                        <p:tgtEl>
                                          <p:spTgt spid="37890"/>
                                        </p:tgtEl>
                                        <p:attrNameLst>
                                          <p:attrName>ppt_x</p:attrName>
                                        </p:attrNameLst>
                                      </p:cBhvr>
                                      <p:tavLst>
                                        <p:tav tm="0">
                                          <p:val>
                                            <p:strVal val="#ppt_x"/>
                                          </p:val>
                                        </p:tav>
                                        <p:tav tm="100000">
                                          <p:val>
                                            <p:strVal val="#ppt_x"/>
                                          </p:val>
                                        </p:tav>
                                      </p:tavLst>
                                    </p:anim>
                                    <p:anim calcmode="lin" valueType="num">
                                      <p:cBhvr additive="base">
                                        <p:cTn id="14" dur="500" fill="hold"/>
                                        <p:tgtEl>
                                          <p:spTgt spid="3789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https://cdn.technologyreview.com/i/images/andrew-ng.jpg?sw=1180&amp;cx=0&amp;cy=0&amp;cw=2000&amp;ch=1333"/>
          <p:cNvPicPr>
            <a:picLocks noChangeAspect="1" noChangeArrowheads="1"/>
          </p:cNvPicPr>
          <p:nvPr/>
        </p:nvPicPr>
        <p:blipFill>
          <a:blip r:embed="rId2" cstate="print"/>
          <a:srcRect/>
          <a:stretch>
            <a:fillRect/>
          </a:stretch>
        </p:blipFill>
        <p:spPr bwMode="auto">
          <a:xfrm>
            <a:off x="0" y="0"/>
            <a:ext cx="5181600" cy="3886200"/>
          </a:xfrm>
          <a:prstGeom prst="rect">
            <a:avLst/>
          </a:prstGeom>
          <a:noFill/>
          <a:ln w="9525">
            <a:noFill/>
            <a:miter lim="800000"/>
            <a:headEnd/>
            <a:tailEnd/>
          </a:ln>
        </p:spPr>
      </p:pic>
      <p:pic>
        <p:nvPicPr>
          <p:cNvPr id="3" name="Picture 2" descr="https://cdn-images-1.medium.com/max/800/1*N1iJweDC-rvTv7ha3VMW5Q.jpeg"/>
          <p:cNvPicPr>
            <a:picLocks noChangeAspect="1" noChangeArrowheads="1"/>
          </p:cNvPicPr>
          <p:nvPr/>
        </p:nvPicPr>
        <p:blipFill>
          <a:blip r:embed="rId3" cstate="print"/>
          <a:srcRect/>
          <a:stretch>
            <a:fillRect/>
          </a:stretch>
        </p:blipFill>
        <p:spPr bwMode="auto">
          <a:xfrm>
            <a:off x="0" y="3200400"/>
            <a:ext cx="9144000" cy="3657600"/>
          </a:xfrm>
          <a:prstGeom prst="rect">
            <a:avLst/>
          </a:prstGeom>
          <a:noFill/>
          <a:ln w="9525">
            <a:noFill/>
            <a:miter lim="800000"/>
            <a:headEnd/>
            <a:tailEnd/>
          </a:ln>
        </p:spPr>
      </p:pic>
      <p:sp>
        <p:nvSpPr>
          <p:cNvPr id="6" name="Rectangle 5"/>
          <p:cNvSpPr/>
          <p:nvPr/>
        </p:nvSpPr>
        <p:spPr>
          <a:xfrm>
            <a:off x="5181600" y="0"/>
            <a:ext cx="3733800" cy="2800767"/>
          </a:xfrm>
          <a:prstGeom prst="rect">
            <a:avLst/>
          </a:prstGeom>
        </p:spPr>
        <p:txBody>
          <a:bodyPr wrap="square">
            <a:spAutoFit/>
          </a:bodyPr>
          <a:lstStyle/>
          <a:p>
            <a:r>
              <a:rPr lang="en-US" sz="4400" dirty="0" smtClean="0"/>
              <a:t>One of the top minds in artificial intelligence</a:t>
            </a:r>
            <a:endParaRPr lang="en-US"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5181600"/>
            <a:ext cx="9144000" cy="1570038"/>
          </a:xfrm>
          <a:prstGeom prst="rect">
            <a:avLst/>
          </a:prstGeom>
          <a:noFill/>
          <a:ln w="9525">
            <a:noFill/>
            <a:miter lim="800000"/>
            <a:headEnd/>
            <a:tailEnd/>
          </a:ln>
        </p:spPr>
        <p:txBody>
          <a:bodyPr>
            <a:spAutoFit/>
          </a:bodyPr>
          <a:lstStyle/>
          <a:p>
            <a:r>
              <a:rPr lang="en-US" sz="3200"/>
              <a:t>AI experts have become some of the most sought-after and well-paid employees in today’s tech economy</a:t>
            </a:r>
            <a:r>
              <a:rPr lang="en-US" sz="2800"/>
              <a:t>. </a:t>
            </a:r>
          </a:p>
        </p:txBody>
      </p:sp>
      <p:pic>
        <p:nvPicPr>
          <p:cNvPr id="374785" name="Picture 1"/>
          <p:cNvPicPr>
            <a:picLocks noChangeAspect="1" noChangeArrowheads="1"/>
          </p:cNvPicPr>
          <p:nvPr/>
        </p:nvPicPr>
        <p:blipFill>
          <a:blip r:embed="rId2" cstate="print"/>
          <a:srcRect/>
          <a:stretch>
            <a:fillRect/>
          </a:stretch>
        </p:blipFill>
        <p:spPr bwMode="auto">
          <a:xfrm>
            <a:off x="0" y="0"/>
            <a:ext cx="9086850" cy="5334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4785"/>
                                        </p:tgtEl>
                                        <p:attrNameLst>
                                          <p:attrName>style.visibility</p:attrName>
                                        </p:attrNameLst>
                                      </p:cBhvr>
                                      <p:to>
                                        <p:strVal val="visible"/>
                                      </p:to>
                                    </p:set>
                                    <p:anim calcmode="lin" valueType="num">
                                      <p:cBhvr additive="base">
                                        <p:cTn id="7" dur="500" fill="hold"/>
                                        <p:tgtEl>
                                          <p:spTgt spid="374785"/>
                                        </p:tgtEl>
                                        <p:attrNameLst>
                                          <p:attrName>ppt_x</p:attrName>
                                        </p:attrNameLst>
                                      </p:cBhvr>
                                      <p:tavLst>
                                        <p:tav tm="0">
                                          <p:val>
                                            <p:strVal val="#ppt_x"/>
                                          </p:val>
                                        </p:tav>
                                        <p:tav tm="100000">
                                          <p:val>
                                            <p:strVal val="#ppt_x"/>
                                          </p:val>
                                        </p:tav>
                                      </p:tavLst>
                                    </p:anim>
                                    <p:anim calcmode="lin" valueType="num">
                                      <p:cBhvr additive="base">
                                        <p:cTn id="8" dur="500" fill="hold"/>
                                        <p:tgtEl>
                                          <p:spTgt spid="3747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048083"/>
          </a:xfrm>
          <a:prstGeom prst="rect">
            <a:avLst/>
          </a:prstGeom>
        </p:spPr>
        <p:txBody>
          <a:bodyPr wrap="square">
            <a:spAutoFit/>
          </a:bodyPr>
          <a:lstStyle/>
          <a:p>
            <a:r>
              <a:rPr lang="en-US" sz="4000" b="1" dirty="0" smtClean="0">
                <a:solidFill>
                  <a:srgbClr val="FF0000"/>
                </a:solidFill>
              </a:rPr>
              <a:t>Andrew Ng: </a:t>
            </a:r>
          </a:p>
          <a:p>
            <a:endParaRPr lang="en-US" sz="2800" b="1" dirty="0" smtClean="0"/>
          </a:p>
          <a:p>
            <a:r>
              <a:rPr lang="en-US" sz="2800" b="1" dirty="0" smtClean="0"/>
              <a:t> </a:t>
            </a:r>
            <a:r>
              <a:rPr lang="en-US" sz="3200" b="1" dirty="0" smtClean="0"/>
              <a:t>The core of deep learning is that </a:t>
            </a:r>
            <a:r>
              <a:rPr lang="en-US" sz="3200" b="1" dirty="0" smtClean="0">
                <a:solidFill>
                  <a:srgbClr val="FF0000"/>
                </a:solidFill>
              </a:rPr>
              <a:t>we now have fast enough computers and enough data to actually train large neural networks. </a:t>
            </a:r>
          </a:p>
          <a:p>
            <a:endParaRPr lang="en-US" sz="3200" b="1" dirty="0" smtClean="0">
              <a:solidFill>
                <a:srgbClr val="FF0000"/>
              </a:solidFill>
            </a:endParaRPr>
          </a:p>
          <a:p>
            <a:r>
              <a:rPr lang="en-US" sz="3200" b="1" i="1" dirty="0" smtClean="0"/>
              <a:t>very large neural networks we can now have and … huge amounts of data that we have access to</a:t>
            </a:r>
          </a:p>
          <a:p>
            <a:endParaRPr lang="en-US" sz="3200" b="1" i="1" dirty="0" smtClean="0">
              <a:solidFill>
                <a:srgbClr val="FF0000"/>
              </a:solidFill>
            </a:endParaRPr>
          </a:p>
          <a:p>
            <a:r>
              <a:rPr lang="en-US" sz="3200" b="1" i="1" dirty="0" smtClean="0"/>
              <a:t>most flavors of the old generations of learning algorithms … performance will plateau. … deep learning … is the first class of algorithms … that is scalable. … </a:t>
            </a:r>
            <a:r>
              <a:rPr lang="en-US" sz="3200" b="1" i="1" dirty="0" smtClean="0">
                <a:solidFill>
                  <a:srgbClr val="FF0000"/>
                </a:solidFill>
              </a:rPr>
              <a:t>performance just keeps getting better as you feed them more data</a:t>
            </a:r>
            <a:endParaRPr lang="en-US" sz="3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810" name="Picture 2" descr="30741739"/>
          <p:cNvPicPr>
            <a:picLocks noChangeAspect="1" noChangeArrowheads="1"/>
          </p:cNvPicPr>
          <p:nvPr/>
        </p:nvPicPr>
        <p:blipFill>
          <a:blip r:embed="rId2" cstate="print"/>
          <a:srcRect/>
          <a:stretch>
            <a:fillRect/>
          </a:stretch>
        </p:blipFill>
        <p:spPr bwMode="auto">
          <a:xfrm>
            <a:off x="0" y="0"/>
            <a:ext cx="5943600" cy="6738024"/>
          </a:xfrm>
          <a:prstGeom prst="rect">
            <a:avLst/>
          </a:prstGeom>
          <a:noFill/>
          <a:ln w="9525">
            <a:noFill/>
            <a:miter lim="800000"/>
            <a:headEnd/>
            <a:tailEnd/>
          </a:ln>
        </p:spPr>
      </p:pic>
      <p:sp>
        <p:nvSpPr>
          <p:cNvPr id="6" name="Rectangle 5"/>
          <p:cNvSpPr/>
          <p:nvPr/>
        </p:nvSpPr>
        <p:spPr>
          <a:xfrm>
            <a:off x="5867400" y="0"/>
            <a:ext cx="3276600" cy="6494085"/>
          </a:xfrm>
          <a:prstGeom prst="rect">
            <a:avLst/>
          </a:prstGeom>
        </p:spPr>
        <p:txBody>
          <a:bodyPr wrap="square">
            <a:spAutoFit/>
          </a:bodyPr>
          <a:lstStyle/>
          <a:p>
            <a:pPr fontAlgn="base"/>
            <a:r>
              <a:rPr lang="en-US" sz="3200" dirty="0" smtClean="0"/>
              <a:t>A free </a:t>
            </a:r>
            <a:r>
              <a:rPr lang="en-US" sz="3200" dirty="0" err="1" smtClean="0"/>
              <a:t>ebook</a:t>
            </a:r>
            <a:r>
              <a:rPr lang="en-US" sz="3200" dirty="0" smtClean="0"/>
              <a:t> from Andrew Ng, teaches you how to structure Machine Learning projects.</a:t>
            </a:r>
          </a:p>
          <a:p>
            <a:pPr fontAlgn="base"/>
            <a:endParaRPr lang="en-US" sz="3200" dirty="0" smtClean="0"/>
          </a:p>
          <a:p>
            <a:pPr fontAlgn="base"/>
            <a:r>
              <a:rPr lang="en-US" sz="3200" dirty="0" smtClean="0"/>
              <a:t>This book is focused not on teaching you ML algorithms, but on </a:t>
            </a:r>
            <a:r>
              <a:rPr lang="en-US" sz="3200" dirty="0" smtClean="0">
                <a:solidFill>
                  <a:srgbClr val="FF0000"/>
                </a:solidFill>
              </a:rPr>
              <a:t>how to make ML algorithms work</a:t>
            </a:r>
            <a:r>
              <a:rPr lang="en-US" sz="3200" dirty="0" smtClean="0"/>
              <a:t>. </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5810"/>
                                        </p:tgtEl>
                                        <p:attrNameLst>
                                          <p:attrName>style.visibility</p:attrName>
                                        </p:attrNameLst>
                                      </p:cBhvr>
                                      <p:to>
                                        <p:strVal val="visible"/>
                                      </p:to>
                                    </p:set>
                                    <p:anim calcmode="lin" valueType="num">
                                      <p:cBhvr additive="base">
                                        <p:cTn id="7" dur="500" fill="hold"/>
                                        <p:tgtEl>
                                          <p:spTgt spid="375810"/>
                                        </p:tgtEl>
                                        <p:attrNameLst>
                                          <p:attrName>ppt_x</p:attrName>
                                        </p:attrNameLst>
                                      </p:cBhvr>
                                      <p:tavLst>
                                        <p:tav tm="0">
                                          <p:val>
                                            <p:strVal val="#ppt_x"/>
                                          </p:val>
                                        </p:tav>
                                        <p:tav tm="100000">
                                          <p:val>
                                            <p:strVal val="#ppt_x"/>
                                          </p:val>
                                        </p:tav>
                                      </p:tavLst>
                                    </p:anim>
                                    <p:anim calcmode="lin" valueType="num">
                                      <p:cBhvr additive="base">
                                        <p:cTn id="8" dur="500" fill="hold"/>
                                        <p:tgtEl>
                                          <p:spTgt spid="3758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754326"/>
          </a:xfrm>
          <a:prstGeom prst="rect">
            <a:avLst/>
          </a:prstGeom>
        </p:spPr>
        <p:txBody>
          <a:bodyPr wrap="square">
            <a:spAutoFit/>
          </a:bodyPr>
          <a:lstStyle/>
          <a:p>
            <a:r>
              <a:rPr lang="en-US" sz="3600" b="1" dirty="0" smtClean="0"/>
              <a:t>In Dec 2017, Ng announced </a:t>
            </a:r>
            <a:r>
              <a:rPr lang="en-US" sz="3600" b="1" dirty="0" smtClean="0">
                <a:hlinkClick r:id="rId2"/>
              </a:rPr>
              <a:t>Landing.ai</a:t>
            </a:r>
            <a:r>
              <a:rPr lang="en-US" sz="3600" b="1" dirty="0" smtClean="0"/>
              <a:t>, which is designed to accelerate AI’s implementation in manufacturing.</a:t>
            </a:r>
            <a:endParaRPr lang="en-US" b="1" dirty="0"/>
          </a:p>
        </p:txBody>
      </p:sp>
      <p:pic>
        <p:nvPicPr>
          <p:cNvPr id="4" name="Picture 2"/>
          <p:cNvPicPr>
            <a:picLocks noChangeAspect="1" noChangeArrowheads="1"/>
          </p:cNvPicPr>
          <p:nvPr/>
        </p:nvPicPr>
        <p:blipFill>
          <a:blip r:embed="rId3" cstate="print"/>
          <a:srcRect/>
          <a:stretch>
            <a:fillRect/>
          </a:stretch>
        </p:blipFill>
        <p:spPr bwMode="auto">
          <a:xfrm>
            <a:off x="0" y="1752600"/>
            <a:ext cx="9144000" cy="5105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194" name="Picture 2" descr="https://s3.amazonaws.com/element-ai-bucket/AaronCourville.jpg"/>
          <p:cNvPicPr>
            <a:picLocks noChangeAspect="1" noChangeArrowheads="1"/>
          </p:cNvPicPr>
          <p:nvPr/>
        </p:nvPicPr>
        <p:blipFill>
          <a:blip r:embed="rId2" cstate="print"/>
          <a:srcRect/>
          <a:stretch>
            <a:fillRect/>
          </a:stretch>
        </p:blipFill>
        <p:spPr bwMode="auto">
          <a:xfrm>
            <a:off x="0" y="0"/>
            <a:ext cx="3752850" cy="3752850"/>
          </a:xfrm>
          <a:prstGeom prst="rect">
            <a:avLst/>
          </a:prstGeom>
          <a:noFill/>
          <a:ln w="9525">
            <a:noFill/>
            <a:miter lim="800000"/>
            <a:headEnd/>
            <a:tailEnd/>
          </a:ln>
        </p:spPr>
      </p:pic>
      <p:sp>
        <p:nvSpPr>
          <p:cNvPr id="70659" name="Rectangle 2"/>
          <p:cNvSpPr>
            <a:spLocks noChangeArrowheads="1"/>
          </p:cNvSpPr>
          <p:nvPr/>
        </p:nvSpPr>
        <p:spPr bwMode="auto">
          <a:xfrm>
            <a:off x="3810000" y="0"/>
            <a:ext cx="3151825" cy="646331"/>
          </a:xfrm>
          <a:prstGeom prst="rect">
            <a:avLst/>
          </a:prstGeom>
          <a:noFill/>
          <a:ln w="9525">
            <a:noFill/>
            <a:miter lim="800000"/>
            <a:headEnd/>
            <a:tailEnd/>
          </a:ln>
        </p:spPr>
        <p:txBody>
          <a:bodyPr wrap="none">
            <a:spAutoFit/>
          </a:bodyPr>
          <a:lstStyle/>
          <a:p>
            <a:r>
              <a:rPr lang="en-US" sz="3600" b="1" dirty="0">
                <a:solidFill>
                  <a:srgbClr val="FF0000"/>
                </a:solidFill>
              </a:rPr>
              <a:t>Aaron </a:t>
            </a:r>
            <a:r>
              <a:rPr lang="en-US" sz="3600" b="1" dirty="0" err="1">
                <a:solidFill>
                  <a:srgbClr val="FF0000"/>
                </a:solidFill>
              </a:rPr>
              <a:t>Courville</a:t>
            </a:r>
            <a:endParaRPr lang="en-US" sz="3600" b="1" dirty="0">
              <a:solidFill>
                <a:srgbClr val="FF0000"/>
              </a:solidFill>
            </a:endParaRPr>
          </a:p>
        </p:txBody>
      </p:sp>
      <p:sp>
        <p:nvSpPr>
          <p:cNvPr id="4" name="Rectangle 3"/>
          <p:cNvSpPr>
            <a:spLocks noChangeArrowheads="1"/>
          </p:cNvSpPr>
          <p:nvPr/>
        </p:nvSpPr>
        <p:spPr bwMode="auto">
          <a:xfrm>
            <a:off x="3733800" y="533400"/>
            <a:ext cx="5410200" cy="2246769"/>
          </a:xfrm>
          <a:prstGeom prst="rect">
            <a:avLst/>
          </a:prstGeom>
          <a:noFill/>
          <a:ln w="9525">
            <a:noFill/>
            <a:miter lim="800000"/>
            <a:headEnd/>
            <a:tailEnd/>
          </a:ln>
        </p:spPr>
        <p:txBody>
          <a:bodyPr>
            <a:spAutoFit/>
          </a:bodyPr>
          <a:lstStyle/>
          <a:p>
            <a:r>
              <a:rPr lang="en-US" sz="2800" b="1" dirty="0" smtClean="0"/>
              <a:t>Department </a:t>
            </a:r>
            <a:r>
              <a:rPr lang="en-US" sz="2800" b="1" dirty="0"/>
              <a:t>of Computer Science and Operations Research at the </a:t>
            </a:r>
            <a:r>
              <a:rPr lang="en-US" sz="2800" b="1" dirty="0">
                <a:solidFill>
                  <a:srgbClr val="FF0000"/>
                </a:solidFill>
              </a:rPr>
              <a:t>University of Montreal, and member of MILA (Montreal Institute for Learning Algorithms).</a:t>
            </a:r>
          </a:p>
        </p:txBody>
      </p:sp>
      <p:sp>
        <p:nvSpPr>
          <p:cNvPr id="5" name="Rectangle 4"/>
          <p:cNvSpPr>
            <a:spLocks noChangeArrowheads="1"/>
          </p:cNvSpPr>
          <p:nvPr/>
        </p:nvSpPr>
        <p:spPr bwMode="auto">
          <a:xfrm>
            <a:off x="0" y="4191000"/>
            <a:ext cx="9144000" cy="2554288"/>
          </a:xfrm>
          <a:prstGeom prst="rect">
            <a:avLst/>
          </a:prstGeom>
          <a:noFill/>
          <a:ln w="9525">
            <a:noFill/>
            <a:miter lim="800000"/>
            <a:headEnd/>
            <a:tailEnd/>
          </a:ln>
        </p:spPr>
        <p:txBody>
          <a:bodyPr>
            <a:spAutoFit/>
          </a:bodyPr>
          <a:lstStyle/>
          <a:p>
            <a:r>
              <a:rPr lang="en-US" sz="3200" b="1" dirty="0">
                <a:solidFill>
                  <a:srgbClr val="FF0000"/>
                </a:solidFill>
              </a:rPr>
              <a:t>Research Interests </a:t>
            </a:r>
            <a:r>
              <a:rPr lang="en-US" sz="3200" b="1" dirty="0"/>
              <a:t>:  Machine learning, deep learning, probabilistic models and inference, neural networks, unsupervised learning, computer vision, artificial intelligence, models of cognition, perception and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2194"/>
                                        </p:tgtEl>
                                        <p:attrNameLst>
                                          <p:attrName>style.visibility</p:attrName>
                                        </p:attrNameLst>
                                      </p:cBhvr>
                                      <p:to>
                                        <p:strVal val="visible"/>
                                      </p:to>
                                    </p:set>
                                    <p:anim calcmode="lin" valueType="num">
                                      <p:cBhvr additive="base">
                                        <p:cTn id="7" dur="500" fill="hold"/>
                                        <p:tgtEl>
                                          <p:spTgt spid="392194"/>
                                        </p:tgtEl>
                                        <p:attrNameLst>
                                          <p:attrName>ppt_x</p:attrName>
                                        </p:attrNameLst>
                                      </p:cBhvr>
                                      <p:tavLst>
                                        <p:tav tm="0">
                                          <p:val>
                                            <p:strVal val="#ppt_x"/>
                                          </p:val>
                                        </p:tav>
                                        <p:tav tm="100000">
                                          <p:val>
                                            <p:strVal val="#ppt_x"/>
                                          </p:val>
                                        </p:tav>
                                      </p:tavLst>
                                    </p:anim>
                                    <p:anim calcmode="lin" valueType="num">
                                      <p:cBhvr additive="base">
                                        <p:cTn id="8" dur="500" fill="hold"/>
                                        <p:tgtEl>
                                          <p:spTgt spid="392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1"/>
          <a:ext cx="8991600" cy="5347006"/>
        </p:xfrm>
        <a:graphic>
          <a:graphicData uri="http://schemas.openxmlformats.org/drawingml/2006/table">
            <a:tbl>
              <a:tblPr/>
              <a:tblGrid>
                <a:gridCol w="2021511"/>
                <a:gridCol w="1525634"/>
                <a:gridCol w="1979802"/>
                <a:gridCol w="2070441"/>
                <a:gridCol w="1394212"/>
              </a:tblGrid>
              <a:tr h="1161956">
                <a:tc>
                  <a:txBody>
                    <a:bodyPr/>
                    <a:lstStyle/>
                    <a:p>
                      <a:pPr marL="0" marR="0">
                        <a:spcBef>
                          <a:spcPts val="0"/>
                        </a:spcBef>
                        <a:spcAft>
                          <a:spcPts val="0"/>
                        </a:spcAft>
                      </a:pPr>
                      <a:r>
                        <a:rPr lang="en-US" sz="2400" b="1" dirty="0">
                          <a:latin typeface="Times New Roman"/>
                          <a:ea typeface="Times New Roman"/>
                          <a:cs typeface="Mangal"/>
                        </a:rPr>
                        <a:t>Component</a:t>
                      </a:r>
                      <a:endParaRPr lang="en-US" sz="24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dirty="0">
                          <a:latin typeface="Times New Roman"/>
                          <a:ea typeface="Times New Roman"/>
                          <a:cs typeface="Mangal"/>
                        </a:rPr>
                        <a:t>Duration</a:t>
                      </a:r>
                      <a:endParaRPr lang="en-US" sz="24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dirty="0" smtClean="0">
                          <a:latin typeface="Times New Roman"/>
                          <a:ea typeface="Times New Roman"/>
                          <a:cs typeface="Mangal"/>
                        </a:rPr>
                        <a:t>Marks</a:t>
                      </a:r>
                      <a:endParaRPr lang="en-US" sz="24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dirty="0">
                          <a:latin typeface="Times New Roman"/>
                          <a:ea typeface="Times New Roman"/>
                          <a:cs typeface="Mangal"/>
                        </a:rPr>
                        <a:t>Date   &amp; Time   </a:t>
                      </a:r>
                      <a:endParaRPr lang="en-US" sz="2400"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a:latin typeface="Times New Roman"/>
                          <a:ea typeface="Times New Roman"/>
                          <a:cs typeface="Mangal"/>
                        </a:rPr>
                        <a:t>Remarks</a:t>
                      </a:r>
                      <a:endParaRPr lang="en-US" sz="240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38554">
                <a:tc>
                  <a:txBody>
                    <a:bodyPr/>
                    <a:lstStyle/>
                    <a:p>
                      <a:pPr marL="0" marR="0">
                        <a:spcBef>
                          <a:spcPts val="0"/>
                        </a:spcBef>
                        <a:spcAft>
                          <a:spcPts val="0"/>
                        </a:spcAft>
                      </a:pPr>
                      <a:r>
                        <a:rPr lang="en-US" sz="2400" b="1" dirty="0" err="1" smtClean="0">
                          <a:solidFill>
                            <a:srgbClr val="FF0000"/>
                          </a:solidFill>
                          <a:latin typeface="Times New Roman"/>
                          <a:ea typeface="Times New Roman"/>
                          <a:cs typeface="Mangal"/>
                        </a:rPr>
                        <a:t>Midsem</a:t>
                      </a:r>
                      <a:r>
                        <a:rPr lang="en-US" sz="2400" b="1" dirty="0" smtClean="0">
                          <a:solidFill>
                            <a:srgbClr val="FF0000"/>
                          </a:solidFill>
                          <a:latin typeface="Times New Roman"/>
                          <a:ea typeface="Times New Roman"/>
                          <a:cs typeface="Mangal"/>
                        </a:rPr>
                        <a:t> Test </a:t>
                      </a:r>
                      <a:endParaRPr lang="en-US" sz="2400" b="1" dirty="0">
                        <a:solidFill>
                          <a:srgbClr val="FF000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dirty="0" smtClean="0">
                          <a:latin typeface="Times New Roman"/>
                          <a:ea typeface="Times New Roman"/>
                          <a:cs typeface="Mangal"/>
                        </a:rPr>
                        <a:t>90 Min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dirty="0" smtClean="0">
                          <a:latin typeface="Times New Roman"/>
                          <a:ea typeface="Times New Roman"/>
                          <a:cs typeface="Mangal"/>
                        </a:rPr>
                        <a:t> 90</a:t>
                      </a:r>
                      <a:endParaRPr lang="en-US" sz="2400" b="1"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800" b="1" dirty="0" smtClean="0">
                          <a:solidFill>
                            <a:srgbClr val="FF0000"/>
                          </a:solidFill>
                          <a:latin typeface="Times New Roman"/>
                          <a:ea typeface="Times New Roman"/>
                          <a:cs typeface="Mangal"/>
                        </a:rPr>
                        <a:t>March 2, 2020</a:t>
                      </a:r>
                    </a:p>
                    <a:p>
                      <a:pPr marL="0" marR="0">
                        <a:spcBef>
                          <a:spcPts val="0"/>
                        </a:spcBef>
                        <a:spcAft>
                          <a:spcPts val="0"/>
                        </a:spcAft>
                      </a:pPr>
                      <a:r>
                        <a:rPr lang="en-US" sz="2800" b="1" dirty="0" smtClean="0">
                          <a:solidFill>
                            <a:srgbClr val="FF0000"/>
                          </a:solidFill>
                          <a:latin typeface="Times New Roman"/>
                          <a:ea typeface="Times New Roman"/>
                          <a:cs typeface="Mangal"/>
                        </a:rPr>
                        <a:t>2-3:30pm</a:t>
                      </a:r>
                      <a:endParaRPr lang="en-US" sz="2800" b="1" dirty="0">
                        <a:solidFill>
                          <a:srgbClr val="FF000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dirty="0" smtClean="0">
                          <a:latin typeface="Times New Roman"/>
                          <a:ea typeface="Times New Roman"/>
                          <a:cs typeface="Mangal"/>
                        </a:rPr>
                        <a:t>OB+CB</a:t>
                      </a:r>
                      <a:endParaRPr lang="en-US" sz="2400" b="1"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42934">
                <a:tc gridSpan="5">
                  <a:txBody>
                    <a:bodyPr/>
                    <a:lstStyle/>
                    <a:p>
                      <a:pPr marL="0" marR="0">
                        <a:spcBef>
                          <a:spcPts val="0"/>
                        </a:spcBef>
                        <a:spcAft>
                          <a:spcPts val="0"/>
                        </a:spcAft>
                      </a:pPr>
                      <a:r>
                        <a:rPr lang="en-US" sz="4400" b="1" dirty="0" smtClean="0">
                          <a:solidFill>
                            <a:srgbClr val="7030A0"/>
                          </a:solidFill>
                          <a:latin typeface="Times New Roman"/>
                          <a:ea typeface="Times New Roman"/>
                          <a:cs typeface="Mangal"/>
                        </a:rPr>
                        <a:t>ASSIGNMENTS –for confidence &amp; accelerating learning pace(90M)</a:t>
                      </a:r>
                      <a:endParaRPr lang="en-US" sz="4400" b="1" dirty="0">
                        <a:solidFill>
                          <a:srgbClr val="7030A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spcBef>
                          <a:spcPts val="0"/>
                        </a:spcBef>
                        <a:spcAft>
                          <a:spcPts val="0"/>
                        </a:spcAft>
                      </a:pPr>
                      <a:endParaRPr lang="en-US" sz="2400" b="1" dirty="0">
                        <a:solidFill>
                          <a:srgbClr val="00B0F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spcBef>
                          <a:spcPts val="0"/>
                        </a:spcBef>
                        <a:spcAft>
                          <a:spcPts val="0"/>
                        </a:spcAft>
                      </a:pPr>
                      <a:endParaRPr lang="en-US" sz="2400" b="1" dirty="0">
                        <a:solidFill>
                          <a:srgbClr val="00B0F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spcBef>
                          <a:spcPts val="0"/>
                        </a:spcBef>
                        <a:spcAft>
                          <a:spcPts val="0"/>
                        </a:spcAft>
                      </a:pPr>
                      <a:endParaRPr lang="en-US" sz="2400" b="1" dirty="0">
                        <a:solidFill>
                          <a:srgbClr val="00B0F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spcBef>
                          <a:spcPts val="0"/>
                        </a:spcBef>
                        <a:spcAft>
                          <a:spcPts val="0"/>
                        </a:spcAft>
                      </a:pPr>
                      <a:endParaRPr lang="en-US" sz="2400" b="1" dirty="0">
                        <a:solidFill>
                          <a:srgbClr val="00B0F0"/>
                        </a:solidFill>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1956">
                <a:tc>
                  <a:txBody>
                    <a:bodyPr/>
                    <a:lstStyle/>
                    <a:p>
                      <a:pPr marL="0" marR="0">
                        <a:spcBef>
                          <a:spcPts val="0"/>
                        </a:spcBef>
                        <a:spcAft>
                          <a:spcPts val="0"/>
                        </a:spcAft>
                      </a:pPr>
                      <a:r>
                        <a:rPr lang="en-US" sz="2400" b="1" dirty="0">
                          <a:solidFill>
                            <a:srgbClr val="FF0000"/>
                          </a:solidFill>
                          <a:latin typeface="Times New Roman"/>
                          <a:ea typeface="Times New Roman"/>
                          <a:cs typeface="Mangal"/>
                        </a:rPr>
                        <a:t>Comprehensive Exam.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dirty="0">
                          <a:latin typeface="Times New Roman"/>
                          <a:ea typeface="Times New Roman"/>
                          <a:cs typeface="Mangal"/>
                        </a:rPr>
                        <a:t>3 </a:t>
                      </a:r>
                      <a:r>
                        <a:rPr lang="en-US" sz="2400" b="1" dirty="0" smtClean="0">
                          <a:latin typeface="Times New Roman"/>
                          <a:ea typeface="Times New Roman"/>
                          <a:cs typeface="Mangal"/>
                        </a:rPr>
                        <a:t>hours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400" b="1" dirty="0" smtClean="0">
                          <a:latin typeface="Times New Roman"/>
                          <a:ea typeface="Times New Roman"/>
                          <a:cs typeface="Mangal"/>
                        </a:rPr>
                        <a:t>120</a:t>
                      </a:r>
                      <a:endParaRPr lang="en-US" sz="2400" b="1" dirty="0">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solidFill>
                            <a:srgbClr val="FF0000"/>
                          </a:solidFill>
                          <a:latin typeface="Times New Roman"/>
                          <a:ea typeface="Times New Roman"/>
                          <a:cs typeface="Mangal"/>
                        </a:rPr>
                        <a:t>May2,2020(FN)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Times New Roman"/>
                          <a:ea typeface="Times New Roman"/>
                          <a:cs typeface="Mangal"/>
                        </a:rPr>
                        <a:t>OB+ </a:t>
                      </a:r>
                      <a:r>
                        <a:rPr lang="en-US" sz="2400" b="1" dirty="0">
                          <a:latin typeface="Times New Roman"/>
                          <a:ea typeface="Times New Roman"/>
                          <a:cs typeface="Mangal"/>
                        </a:rPr>
                        <a:t>CB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6658" name="Rectangle 4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eaLnBrk="0" hangingPunct="0"/>
            <a:r>
              <a:rPr lang="en-US"/>
              <a:t/>
            </a:r>
            <a:br>
              <a:rPr lang="en-US"/>
            </a:br>
            <a:endParaRPr lang="en-US"/>
          </a:p>
          <a:p>
            <a:pPr eaLnBrk="0" hangingPunct="0"/>
            <a:endParaRPr lang="en-US"/>
          </a:p>
        </p:txBody>
      </p:sp>
      <p:sp>
        <p:nvSpPr>
          <p:cNvPr id="5" name="TextBox 4"/>
          <p:cNvSpPr txBox="1"/>
          <p:nvPr/>
        </p:nvSpPr>
        <p:spPr>
          <a:xfrm>
            <a:off x="0" y="5473005"/>
            <a:ext cx="9144000" cy="1384995"/>
          </a:xfrm>
          <a:prstGeom prst="rect">
            <a:avLst/>
          </a:prstGeom>
          <a:noFill/>
        </p:spPr>
        <p:txBody>
          <a:bodyPr wrap="square" rtlCol="0">
            <a:spAutoFit/>
          </a:bodyPr>
          <a:lstStyle/>
          <a:p>
            <a:r>
              <a:rPr lang="en-US" sz="2800" b="1" dirty="0" smtClean="0">
                <a:solidFill>
                  <a:srgbClr val="FF0000"/>
                </a:solidFill>
              </a:rPr>
              <a:t>Closed book </a:t>
            </a:r>
            <a:r>
              <a:rPr lang="en-US" sz="2800" b="1" dirty="0" smtClean="0"/>
              <a:t>– MCQ/FIB/diagrams/interpretations/explanation</a:t>
            </a:r>
          </a:p>
          <a:p>
            <a:r>
              <a:rPr lang="en-US" sz="2800" b="1" dirty="0" smtClean="0">
                <a:solidFill>
                  <a:srgbClr val="FF0000"/>
                </a:solidFill>
              </a:rPr>
              <a:t>Open Book</a:t>
            </a:r>
            <a:r>
              <a:rPr lang="en-US" sz="2800" b="1" dirty="0" smtClean="0"/>
              <a:t>: design/ analysis. Any book/notes permissible</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29200" y="1"/>
            <a:ext cx="4114800" cy="3046988"/>
          </a:xfrm>
          <a:prstGeom prst="rect">
            <a:avLst/>
          </a:prstGeom>
        </p:spPr>
        <p:txBody>
          <a:bodyPr wrap="square">
            <a:spAutoFit/>
          </a:bodyPr>
          <a:lstStyle/>
          <a:p>
            <a:r>
              <a:rPr lang="en-US" sz="2400" b="1" dirty="0" smtClean="0">
                <a:solidFill>
                  <a:srgbClr val="FF0000"/>
                </a:solidFill>
              </a:rPr>
              <a:t>Christopher </a:t>
            </a:r>
            <a:r>
              <a:rPr lang="en-US" sz="2400" b="1" dirty="0" err="1" smtClean="0">
                <a:solidFill>
                  <a:srgbClr val="FF0000"/>
                </a:solidFill>
              </a:rPr>
              <a:t>Olah</a:t>
            </a:r>
            <a:r>
              <a:rPr lang="en-US" sz="2400" b="1" dirty="0" smtClean="0">
                <a:solidFill>
                  <a:srgbClr val="FF0000"/>
                </a:solidFill>
              </a:rPr>
              <a:t>, </a:t>
            </a:r>
            <a:r>
              <a:rPr lang="en-US" sz="2400" b="1" dirty="0" smtClean="0"/>
              <a:t/>
            </a:r>
            <a:br>
              <a:rPr lang="en-US" sz="2400" b="1" dirty="0" smtClean="0"/>
            </a:br>
            <a:r>
              <a:rPr lang="en-US" sz="2400" b="1" dirty="0" smtClean="0"/>
              <a:t>I do basic research in deep learning. I try to understand the inner workings of neural networks, among other projects. I also spend a lot of time thinking about how to explain them</a:t>
            </a:r>
          </a:p>
        </p:txBody>
      </p:sp>
      <p:pic>
        <p:nvPicPr>
          <p:cNvPr id="4" name="Picture 3" descr="New Picture.jpg"/>
          <p:cNvPicPr>
            <a:picLocks noChangeAspect="1"/>
          </p:cNvPicPr>
          <p:nvPr/>
        </p:nvPicPr>
        <p:blipFill>
          <a:blip r:embed="rId2" cstate="print"/>
          <a:stretch>
            <a:fillRect/>
          </a:stretch>
        </p:blipFill>
        <p:spPr>
          <a:xfrm>
            <a:off x="1" y="1"/>
            <a:ext cx="4572000" cy="3669746"/>
          </a:xfrm>
          <a:prstGeom prst="rect">
            <a:avLst/>
          </a:prstGeom>
        </p:spPr>
      </p:pic>
      <p:sp>
        <p:nvSpPr>
          <p:cNvPr id="5" name="Rectangle 4"/>
          <p:cNvSpPr/>
          <p:nvPr/>
        </p:nvSpPr>
        <p:spPr>
          <a:xfrm>
            <a:off x="0" y="3733800"/>
            <a:ext cx="9144000" cy="3046988"/>
          </a:xfrm>
          <a:prstGeom prst="rect">
            <a:avLst/>
          </a:prstGeom>
        </p:spPr>
        <p:txBody>
          <a:bodyPr wrap="square">
            <a:spAutoFit/>
          </a:bodyPr>
          <a:lstStyle/>
          <a:p>
            <a:r>
              <a:rPr lang="en-US" sz="2400" b="1" dirty="0" err="1" smtClean="0"/>
              <a:t>Olah’s</a:t>
            </a:r>
            <a:r>
              <a:rPr lang="en-US" sz="2400" b="1" dirty="0" smtClean="0"/>
              <a:t> blog, </a:t>
            </a:r>
            <a:r>
              <a:rPr lang="en-US" sz="2400" b="1" dirty="0" smtClean="0">
                <a:solidFill>
                  <a:srgbClr val="FF0000"/>
                </a:solidFill>
              </a:rPr>
              <a:t>colah.github.io</a:t>
            </a:r>
            <a:r>
              <a:rPr lang="en-US" sz="2400" b="1" dirty="0" smtClean="0"/>
              <a:t>, sets out to </a:t>
            </a:r>
          </a:p>
          <a:p>
            <a:r>
              <a:rPr lang="en-US" sz="2400" b="1" i="1" dirty="0" smtClean="0"/>
              <a:t>“…understand things clearly and explain them well.” </a:t>
            </a:r>
          </a:p>
          <a:p>
            <a:endParaRPr lang="en-US" sz="2400" b="1" dirty="0" smtClean="0"/>
          </a:p>
          <a:p>
            <a:r>
              <a:rPr lang="en-US" sz="2400" b="1" dirty="0" smtClean="0"/>
              <a:t>The blog succeeds at efficiently explaining some of the most </a:t>
            </a:r>
            <a:r>
              <a:rPr lang="en-US" sz="2400" b="1" i="1" dirty="0" smtClean="0">
                <a:solidFill>
                  <a:srgbClr val="FF0000"/>
                </a:solidFill>
              </a:rPr>
              <a:t>convoluted</a:t>
            </a:r>
            <a:r>
              <a:rPr lang="en-US" sz="2400" b="1" dirty="0" smtClean="0"/>
              <a:t> material in the field.</a:t>
            </a:r>
          </a:p>
          <a:p>
            <a:endParaRPr lang="en-US" sz="2400" b="1" dirty="0" smtClean="0"/>
          </a:p>
          <a:p>
            <a:r>
              <a:rPr lang="en-US" sz="2400" b="1" dirty="0" smtClean="0"/>
              <a:t>It also has some of the most </a:t>
            </a:r>
            <a:r>
              <a:rPr lang="en-US" sz="2400" b="1" dirty="0" smtClean="0">
                <a:solidFill>
                  <a:srgbClr val="FF0000"/>
                </a:solidFill>
              </a:rPr>
              <a:t>beautiful machine learning diagrams </a:t>
            </a:r>
            <a:r>
              <a:rPr lang="en-US" sz="2400" b="1" dirty="0" smtClean="0"/>
              <a:t>on the web.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9144000" cy="6801862"/>
          </a:xfrm>
          <a:prstGeom prst="rect">
            <a:avLst/>
          </a:prstGeom>
        </p:spPr>
        <p:txBody>
          <a:bodyPr wrap="square">
            <a:spAutoFit/>
          </a:bodyPr>
          <a:lstStyle/>
          <a:p>
            <a:r>
              <a:rPr lang="en-US" sz="3200" dirty="0" smtClean="0"/>
              <a:t>The </a:t>
            </a:r>
            <a:r>
              <a:rPr lang="en-US" sz="3200" b="1" dirty="0" err="1" smtClean="0"/>
              <a:t>Thiel</a:t>
            </a:r>
            <a:r>
              <a:rPr lang="en-US" sz="3200" b="1" dirty="0" smtClean="0"/>
              <a:t> Fellowship</a:t>
            </a:r>
            <a:r>
              <a:rPr lang="en-US" sz="3200" dirty="0" smtClean="0"/>
              <a:t> (</a:t>
            </a:r>
            <a:r>
              <a:rPr lang="en-US" sz="3200" dirty="0" smtClean="0">
                <a:solidFill>
                  <a:srgbClr val="FF0000"/>
                </a:solidFill>
              </a:rPr>
              <a:t> </a:t>
            </a:r>
            <a:r>
              <a:rPr lang="en-US" sz="3200" b="1" dirty="0" smtClean="0">
                <a:solidFill>
                  <a:srgbClr val="FF0000"/>
                </a:solidFill>
              </a:rPr>
              <a:t>20 under 20</a:t>
            </a:r>
            <a:r>
              <a:rPr lang="en-US" sz="3200" dirty="0" smtClean="0"/>
              <a:t>) is </a:t>
            </a:r>
            <a:r>
              <a:rPr lang="en-US" sz="3200" b="1" dirty="0" smtClean="0"/>
              <a:t>a </a:t>
            </a:r>
            <a:r>
              <a:rPr lang="en-US" sz="3200" b="1" dirty="0" smtClean="0">
                <a:hlinkClick r:id="rId2" tooltip="Scholarship"/>
              </a:rPr>
              <a:t>fellowship</a:t>
            </a:r>
            <a:r>
              <a:rPr lang="en-US" sz="3200" b="1" dirty="0" smtClean="0"/>
              <a:t> created by </a:t>
            </a:r>
            <a:r>
              <a:rPr lang="en-US" sz="3200" b="1" dirty="0" smtClean="0">
                <a:hlinkClick r:id="rId3" tooltip="Peter Thiel"/>
              </a:rPr>
              <a:t>Peter </a:t>
            </a:r>
            <a:r>
              <a:rPr lang="en-US" sz="3200" b="1" dirty="0" err="1" smtClean="0">
                <a:hlinkClick r:id="rId3" tooltip="Peter Thiel"/>
              </a:rPr>
              <a:t>Thiel</a:t>
            </a:r>
            <a:r>
              <a:rPr lang="en-US" sz="3200" b="1" dirty="0" smtClean="0"/>
              <a:t> through the </a:t>
            </a:r>
            <a:r>
              <a:rPr lang="en-US" sz="3200" b="1" dirty="0" err="1" smtClean="0">
                <a:hlinkClick r:id="rId4" tooltip="Thiel Foundation"/>
              </a:rPr>
              <a:t>Thiel</a:t>
            </a:r>
            <a:r>
              <a:rPr lang="en-US" sz="3200" b="1" dirty="0" smtClean="0">
                <a:hlinkClick r:id="rId4" tooltip="Thiel Foundation"/>
              </a:rPr>
              <a:t> Foundation</a:t>
            </a:r>
            <a:r>
              <a:rPr lang="en-US" sz="3200" b="1" dirty="0" smtClean="0"/>
              <a:t>. </a:t>
            </a:r>
          </a:p>
          <a:p>
            <a:endParaRPr lang="en-US" sz="3200" b="1" i="1" dirty="0" smtClean="0"/>
          </a:p>
          <a:p>
            <a:endParaRPr lang="en-US" sz="3200" b="1" dirty="0" smtClean="0"/>
          </a:p>
          <a:p>
            <a:r>
              <a:rPr lang="en-US" sz="3200" b="1" dirty="0" smtClean="0"/>
              <a:t>Peter </a:t>
            </a:r>
            <a:r>
              <a:rPr lang="en-US" sz="3200" b="1" dirty="0" err="1" smtClean="0"/>
              <a:t>Thiel</a:t>
            </a:r>
            <a:r>
              <a:rPr lang="en-US" sz="3200" b="1" dirty="0" smtClean="0"/>
              <a:t> co-founder of PayPal is one of the most venerated </a:t>
            </a:r>
            <a:r>
              <a:rPr lang="en-US" sz="3200" b="1" dirty="0" smtClean="0">
                <a:solidFill>
                  <a:srgbClr val="FF0000"/>
                </a:solidFill>
              </a:rPr>
              <a:t>venture capitalists </a:t>
            </a:r>
            <a:r>
              <a:rPr lang="en-US" sz="3200" b="1" dirty="0" smtClean="0"/>
              <a:t>globally.  </a:t>
            </a:r>
          </a:p>
          <a:p>
            <a:endParaRPr lang="en-US" sz="3200" b="1" dirty="0" smtClean="0"/>
          </a:p>
          <a:p>
            <a:r>
              <a:rPr lang="en-US" sz="3200" b="1" dirty="0" smtClean="0"/>
              <a:t>The fellowship offers a total of $100,000 over two years, as well as guidance and other resources, to pursue  work, which could involve scientific research, creating a startup, or working on a social movement. </a:t>
            </a:r>
          </a:p>
          <a:p>
            <a:endParaRPr lang="en-US" sz="2800" dirty="0" smtClean="0"/>
          </a:p>
          <a:p>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648200" cy="7355860"/>
          </a:xfrm>
          <a:prstGeom prst="rect">
            <a:avLst/>
          </a:prstGeom>
        </p:spPr>
        <p:txBody>
          <a:bodyPr wrap="square">
            <a:spAutoFit/>
          </a:bodyPr>
          <a:lstStyle/>
          <a:p>
            <a:r>
              <a:rPr lang="en-US" sz="2800" dirty="0" smtClean="0"/>
              <a:t>The </a:t>
            </a:r>
            <a:r>
              <a:rPr lang="en-US" sz="2800" b="1" dirty="0" err="1" smtClean="0"/>
              <a:t>Thiel</a:t>
            </a:r>
            <a:r>
              <a:rPr lang="en-US" sz="2800" b="1" dirty="0" smtClean="0"/>
              <a:t> Fellowship</a:t>
            </a:r>
            <a:r>
              <a:rPr lang="en-US" sz="2800" dirty="0" smtClean="0"/>
              <a:t> (</a:t>
            </a:r>
            <a:r>
              <a:rPr lang="en-US" sz="2800" dirty="0" smtClean="0">
                <a:solidFill>
                  <a:srgbClr val="FF0000"/>
                </a:solidFill>
              </a:rPr>
              <a:t> </a:t>
            </a:r>
            <a:r>
              <a:rPr lang="en-US" sz="2800" b="1" dirty="0" smtClean="0">
                <a:solidFill>
                  <a:srgbClr val="FF0000"/>
                </a:solidFill>
              </a:rPr>
              <a:t>20 under 20</a:t>
            </a:r>
            <a:r>
              <a:rPr lang="en-US" sz="2800" dirty="0" smtClean="0"/>
              <a:t>) is </a:t>
            </a:r>
            <a:r>
              <a:rPr lang="en-US" sz="2800" b="1" dirty="0" smtClean="0"/>
              <a:t>a </a:t>
            </a:r>
            <a:r>
              <a:rPr lang="en-US" sz="2800" b="1" dirty="0" smtClean="0">
                <a:hlinkClick r:id="rId2" tooltip="Scholarship"/>
              </a:rPr>
              <a:t>fellowship</a:t>
            </a:r>
            <a:r>
              <a:rPr lang="en-US" sz="2800" b="1" dirty="0" smtClean="0"/>
              <a:t> created by </a:t>
            </a:r>
            <a:r>
              <a:rPr lang="en-US" sz="2800" b="1" dirty="0" smtClean="0">
                <a:hlinkClick r:id="rId3" tooltip="Peter Thiel"/>
              </a:rPr>
              <a:t>Peter </a:t>
            </a:r>
            <a:r>
              <a:rPr lang="en-US" sz="2800" b="1" dirty="0" err="1" smtClean="0">
                <a:hlinkClick r:id="rId3" tooltip="Peter Thiel"/>
              </a:rPr>
              <a:t>Thiel</a:t>
            </a:r>
            <a:r>
              <a:rPr lang="en-US" sz="2800" b="1" dirty="0" smtClean="0"/>
              <a:t> through the </a:t>
            </a:r>
            <a:r>
              <a:rPr lang="en-US" sz="2800" b="1" dirty="0" err="1" smtClean="0">
                <a:hlinkClick r:id="rId4" tooltip="Thiel Foundation"/>
              </a:rPr>
              <a:t>Thiel</a:t>
            </a:r>
            <a:r>
              <a:rPr lang="en-US" sz="2800" b="1" dirty="0" smtClean="0">
                <a:hlinkClick r:id="rId4" tooltip="Thiel Foundation"/>
              </a:rPr>
              <a:t> Foundation</a:t>
            </a:r>
            <a:r>
              <a:rPr lang="en-US" sz="2800" b="1" dirty="0" smtClean="0"/>
              <a:t>. </a:t>
            </a:r>
          </a:p>
          <a:p>
            <a:endParaRPr lang="en-US" sz="2800" i="1" dirty="0" smtClean="0"/>
          </a:p>
          <a:p>
            <a:r>
              <a:rPr lang="en-US" sz="2800" b="1" i="1" dirty="0" err="1" smtClean="0"/>
              <a:t>Thiel</a:t>
            </a:r>
            <a:r>
              <a:rPr lang="en-US" sz="2800" b="1" i="1" dirty="0" smtClean="0"/>
              <a:t> offers budding entrepreneurs the chance to win a </a:t>
            </a:r>
            <a:r>
              <a:rPr lang="en-US" sz="2800" b="1" i="1" dirty="0" smtClean="0">
                <a:hlinkClick r:id="rId5"/>
              </a:rPr>
              <a:t>$100,000 fellowship</a:t>
            </a:r>
            <a:r>
              <a:rPr lang="en-US" sz="2800" b="1" i="1" dirty="0" smtClean="0"/>
              <a:t>, if only they drop out of college.</a:t>
            </a:r>
          </a:p>
          <a:p>
            <a:endParaRPr lang="en-US" sz="2800" b="1" dirty="0" smtClean="0"/>
          </a:p>
          <a:p>
            <a:r>
              <a:rPr lang="en-US" sz="2800" b="1" dirty="0" smtClean="0"/>
              <a:t>The famous disruptor Peter </a:t>
            </a:r>
            <a:r>
              <a:rPr lang="en-US" sz="2800" b="1" dirty="0" err="1" smtClean="0"/>
              <a:t>Thiel</a:t>
            </a:r>
            <a:r>
              <a:rPr lang="en-US" sz="2800" b="1" dirty="0" smtClean="0"/>
              <a:t> says </a:t>
            </a:r>
            <a:r>
              <a:rPr lang="en-US" sz="2800" b="1" i="1" dirty="0" smtClean="0">
                <a:solidFill>
                  <a:srgbClr val="FF0000"/>
                </a:solidFill>
              </a:rPr>
              <a:t>overpriced universities hold back innovation, and wants to rewire education to his liking.</a:t>
            </a:r>
          </a:p>
          <a:p>
            <a:endParaRPr lang="en-US" sz="2000" b="1" dirty="0" smtClean="0"/>
          </a:p>
        </p:txBody>
      </p:sp>
      <p:pic>
        <p:nvPicPr>
          <p:cNvPr id="167939" name="Picture 3"/>
          <p:cNvPicPr>
            <a:picLocks noChangeAspect="1" noChangeArrowheads="1"/>
          </p:cNvPicPr>
          <p:nvPr/>
        </p:nvPicPr>
        <p:blipFill>
          <a:blip r:embed="rId6" cstate="print"/>
          <a:srcRect/>
          <a:stretch>
            <a:fillRect/>
          </a:stretch>
        </p:blipFill>
        <p:spPr bwMode="auto">
          <a:xfrm>
            <a:off x="4459435" y="0"/>
            <a:ext cx="4684565" cy="5019675"/>
          </a:xfrm>
          <a:prstGeom prst="rect">
            <a:avLst/>
          </a:prstGeom>
          <a:noFill/>
          <a:ln w="9525">
            <a:noFill/>
            <a:miter lim="800000"/>
            <a:headEnd/>
            <a:tailEnd/>
          </a:ln>
        </p:spPr>
      </p:pic>
      <p:sp>
        <p:nvSpPr>
          <p:cNvPr id="5" name="Rectangle 4"/>
          <p:cNvSpPr/>
          <p:nvPr/>
        </p:nvSpPr>
        <p:spPr>
          <a:xfrm>
            <a:off x="4572000" y="5105400"/>
            <a:ext cx="4572000" cy="1200329"/>
          </a:xfrm>
          <a:prstGeom prst="rect">
            <a:avLst/>
          </a:prstGeom>
        </p:spPr>
        <p:txBody>
          <a:bodyPr>
            <a:spAutoFit/>
          </a:bodyPr>
          <a:lstStyle/>
          <a:p>
            <a:r>
              <a:rPr lang="en-US" sz="2400" b="1" dirty="0" smtClean="0"/>
              <a:t>Peter </a:t>
            </a:r>
            <a:r>
              <a:rPr lang="en-US" sz="2400" b="1" dirty="0" err="1" smtClean="0"/>
              <a:t>Thiel</a:t>
            </a:r>
            <a:r>
              <a:rPr lang="en-US" sz="2400" b="1" dirty="0" smtClean="0"/>
              <a:t> co-founder of PayPal is one of the most venerated </a:t>
            </a:r>
            <a:r>
              <a:rPr lang="en-US" sz="2400" b="1" dirty="0" smtClean="0">
                <a:solidFill>
                  <a:srgbClr val="FF0000"/>
                </a:solidFill>
              </a:rPr>
              <a:t>venture capitalists </a:t>
            </a:r>
            <a:r>
              <a:rPr lang="en-US" sz="2400" b="1" dirty="0" smtClean="0"/>
              <a:t>globally. </a:t>
            </a:r>
            <a:r>
              <a:rPr lang="en-US" b="1"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7939"/>
                                        </p:tgtEl>
                                        <p:attrNameLst>
                                          <p:attrName>style.visibility</p:attrName>
                                        </p:attrNameLst>
                                      </p:cBhvr>
                                      <p:to>
                                        <p:strVal val="visible"/>
                                      </p:to>
                                    </p:set>
                                    <p:anim calcmode="lin" valueType="num">
                                      <p:cBhvr additive="base">
                                        <p:cTn id="25" dur="500" fill="hold"/>
                                        <p:tgtEl>
                                          <p:spTgt spid="167939"/>
                                        </p:tgtEl>
                                        <p:attrNameLst>
                                          <p:attrName>ppt_x</p:attrName>
                                        </p:attrNameLst>
                                      </p:cBhvr>
                                      <p:tavLst>
                                        <p:tav tm="0">
                                          <p:val>
                                            <p:strVal val="#ppt_x"/>
                                          </p:val>
                                        </p:tav>
                                        <p:tav tm="100000">
                                          <p:val>
                                            <p:strVal val="#ppt_x"/>
                                          </p:val>
                                        </p:tav>
                                      </p:tavLst>
                                    </p:anim>
                                    <p:anim calcmode="lin" valueType="num">
                                      <p:cBhvr additive="base">
                                        <p:cTn id="26" dur="500" fill="hold"/>
                                        <p:tgtEl>
                                          <p:spTgt spid="16793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0" y="-184665"/>
            <a:ext cx="9144000" cy="5786199"/>
          </a:xfrm>
          <a:prstGeom prst="rect">
            <a:avLst/>
          </a:prstGeom>
          <a:noFill/>
          <a:ln w="9525">
            <a:noFill/>
            <a:miter lim="800000"/>
            <a:headEnd/>
            <a:tailEnd/>
          </a:ln>
        </p:spPr>
        <p:txBody>
          <a:bodyPr anchor="ctr">
            <a:spAutoFit/>
          </a:bodyPr>
          <a:lstStyle/>
          <a:p>
            <a:pPr eaLnBrk="0" hangingPunct="0">
              <a:defRPr/>
            </a:pPr>
            <a:r>
              <a:rPr lang="en-US" sz="3200" b="1" dirty="0">
                <a:latin typeface="Georgia" pitchFamily="18" charset="0"/>
                <a:cs typeface="Times New Roman" pitchFamily="18" charset="0"/>
              </a:rPr>
              <a:t>Sebastian </a:t>
            </a:r>
            <a:r>
              <a:rPr lang="en-US" sz="3200" b="1" dirty="0" err="1">
                <a:latin typeface="Georgia" pitchFamily="18" charset="0"/>
                <a:cs typeface="Times New Roman" pitchFamily="18" charset="0"/>
              </a:rPr>
              <a:t>Thrun</a:t>
            </a:r>
            <a:r>
              <a:rPr lang="en-US" sz="3200" b="1" dirty="0">
                <a:latin typeface="Georgia" pitchFamily="18" charset="0"/>
                <a:cs typeface="Times New Roman" pitchFamily="18" charset="0"/>
              </a:rPr>
              <a:t>, </a:t>
            </a:r>
            <a:r>
              <a:rPr lang="en-US" sz="3200" b="1" dirty="0" err="1">
                <a:latin typeface="Georgia" pitchFamily="18" charset="0"/>
                <a:cs typeface="Times New Roman" pitchFamily="18" charset="0"/>
              </a:rPr>
              <a:t>Udacity</a:t>
            </a:r>
            <a:r>
              <a:rPr lang="en-US" sz="3200" b="1" dirty="0">
                <a:latin typeface="Georgia" pitchFamily="18" charset="0"/>
                <a:cs typeface="Times New Roman" pitchFamily="18" charset="0"/>
              </a:rPr>
              <a:t> (@</a:t>
            </a:r>
            <a:r>
              <a:rPr lang="en-US" sz="3200" b="1" dirty="0" err="1">
                <a:latin typeface="Georgia" pitchFamily="18" charset="0"/>
                <a:cs typeface="Times New Roman" pitchFamily="18" charset="0"/>
              </a:rPr>
              <a:t>SebastianThrun</a:t>
            </a:r>
            <a:r>
              <a:rPr lang="en-US" sz="3200" b="1" dirty="0">
                <a:latin typeface="Georgia" pitchFamily="18" charset="0"/>
                <a:cs typeface="Times New Roman" pitchFamily="18" charset="0"/>
              </a:rPr>
              <a:t>)</a:t>
            </a:r>
            <a:r>
              <a:rPr lang="en-US" sz="2000" b="1" dirty="0">
                <a:latin typeface="Georgia" pitchFamily="18" charset="0"/>
                <a:cs typeface="Times New Roman" pitchFamily="18" charset="0"/>
              </a:rPr>
              <a:t/>
            </a:r>
            <a:br>
              <a:rPr lang="en-US" sz="2000" b="1" dirty="0">
                <a:latin typeface="Georgia" pitchFamily="18" charset="0"/>
                <a:cs typeface="Times New Roman" pitchFamily="18" charset="0"/>
              </a:rPr>
            </a:br>
            <a:r>
              <a:rPr lang="en-US" sz="2400" b="1" dirty="0">
                <a:latin typeface="Georgia" pitchFamily="18" charset="0"/>
                <a:cs typeface="Times New Roman" pitchFamily="18" charset="0"/>
              </a:rPr>
              <a:t>Similar to Andrew Ng, Sebastian </a:t>
            </a:r>
            <a:r>
              <a:rPr lang="en-US" sz="2400" b="1" dirty="0" err="1">
                <a:latin typeface="Georgia" pitchFamily="18" charset="0"/>
                <a:cs typeface="Times New Roman" pitchFamily="18" charset="0"/>
              </a:rPr>
              <a:t>Thrun</a:t>
            </a:r>
            <a:r>
              <a:rPr lang="en-US" sz="2400" b="1" dirty="0">
                <a:latin typeface="Georgia" pitchFamily="18" charset="0"/>
                <a:cs typeface="Times New Roman" pitchFamily="18" charset="0"/>
              </a:rPr>
              <a:t> is a Stanford Professor and is also co-founder and chairman of a </a:t>
            </a:r>
            <a:r>
              <a:rPr lang="en-US" sz="2400" b="1" dirty="0">
                <a:solidFill>
                  <a:srgbClr val="FF0000"/>
                </a:solidFill>
                <a:latin typeface="Georgia" pitchFamily="18" charset="0"/>
                <a:cs typeface="Times New Roman" pitchFamily="18" charset="0"/>
              </a:rPr>
              <a:t>MOOC, </a:t>
            </a:r>
            <a:r>
              <a:rPr lang="en-US" sz="2400" b="1" dirty="0" err="1" smtClean="0">
                <a:solidFill>
                  <a:srgbClr val="FF0000"/>
                </a:solidFill>
                <a:latin typeface="Georgia" pitchFamily="18" charset="0"/>
                <a:cs typeface="Times New Roman" pitchFamily="18" charset="0"/>
              </a:rPr>
              <a:t>Udacity</a:t>
            </a:r>
            <a:r>
              <a:rPr lang="en-US" sz="2400" b="1" dirty="0" smtClean="0"/>
              <a:t>, </a:t>
            </a:r>
            <a:r>
              <a:rPr lang="en-US" sz="2400" b="1" dirty="0"/>
              <a:t>whose mission is to democratize education by providing lifelong, on-demand learning to millions of students in more than 190 countries.</a:t>
            </a:r>
            <a:endParaRPr lang="en-US" sz="2400" b="1" dirty="0">
              <a:latin typeface="Georgia" pitchFamily="18" charset="0"/>
              <a:cs typeface="Times New Roman" pitchFamily="18" charset="0"/>
            </a:endParaRPr>
          </a:p>
          <a:p>
            <a:pPr eaLnBrk="0" hangingPunct="0">
              <a:defRPr/>
            </a:pPr>
            <a:endParaRPr lang="en-US" sz="2400" b="1" dirty="0">
              <a:latin typeface="Georgia" pitchFamily="18" charset="0"/>
              <a:cs typeface="Times New Roman" pitchFamily="18" charset="0"/>
            </a:endParaRPr>
          </a:p>
          <a:p>
            <a:pPr eaLnBrk="0" hangingPunct="0">
              <a:defRPr/>
            </a:pPr>
            <a:r>
              <a:rPr lang="en-US" sz="2400" b="1" dirty="0">
                <a:latin typeface="Georgia" pitchFamily="18" charset="0"/>
                <a:cs typeface="Times New Roman" pitchFamily="18" charset="0"/>
              </a:rPr>
              <a:t>He is also the CEO of the Kitty Hawk Corporation, and founded </a:t>
            </a:r>
            <a:r>
              <a:rPr lang="en-US" sz="2400" b="1" dirty="0">
                <a:solidFill>
                  <a:srgbClr val="FF0000"/>
                </a:solidFill>
                <a:latin typeface="Georgia" pitchFamily="18" charset="0"/>
                <a:cs typeface="Times New Roman" pitchFamily="18" charset="0"/>
              </a:rPr>
              <a:t>Google X and Google</a:t>
            </a:r>
            <a:r>
              <a:rPr lang="en-US" sz="2400" b="1" dirty="0">
                <a:solidFill>
                  <a:srgbClr val="FF0000"/>
                </a:solidFill>
                <a:latin typeface="Calibri" pitchFamily="34" charset="0"/>
                <a:cs typeface="Times New Roman" pitchFamily="18" charset="0"/>
              </a:rPr>
              <a:t>’</a:t>
            </a:r>
            <a:r>
              <a:rPr lang="en-US" sz="2400" b="1" dirty="0">
                <a:solidFill>
                  <a:srgbClr val="FF0000"/>
                </a:solidFill>
                <a:latin typeface="Georgia" pitchFamily="18" charset="0"/>
                <a:cs typeface="Times New Roman" pitchFamily="18" charset="0"/>
              </a:rPr>
              <a:t>s self driving car </a:t>
            </a:r>
            <a:r>
              <a:rPr lang="en-US" sz="2400" b="1" dirty="0">
                <a:latin typeface="Georgia" pitchFamily="18" charset="0"/>
                <a:cs typeface="Times New Roman" pitchFamily="18" charset="0"/>
              </a:rPr>
              <a:t>team.</a:t>
            </a:r>
          </a:p>
          <a:p>
            <a:pPr eaLnBrk="0" hangingPunct="0">
              <a:defRPr/>
            </a:pPr>
            <a:endParaRPr lang="en-US" sz="2400" b="1" dirty="0">
              <a:latin typeface="Georgia" pitchFamily="18" charset="0"/>
              <a:cs typeface="Times New Roman" pitchFamily="18" charset="0"/>
            </a:endParaRPr>
          </a:p>
          <a:p>
            <a:pPr eaLnBrk="0" hangingPunct="0">
              <a:defRPr/>
            </a:pPr>
            <a:r>
              <a:rPr lang="en-US" sz="2400" b="1" dirty="0" err="1">
                <a:latin typeface="Georgia" pitchFamily="18" charset="0"/>
                <a:cs typeface="Times New Roman" pitchFamily="18" charset="0"/>
              </a:rPr>
              <a:t>Udacity</a:t>
            </a:r>
            <a:r>
              <a:rPr lang="en-US" sz="2400" b="1" dirty="0" err="1">
                <a:latin typeface="Calibri" pitchFamily="34" charset="0"/>
                <a:cs typeface="Times New Roman" pitchFamily="18" charset="0"/>
              </a:rPr>
              <a:t>’</a:t>
            </a:r>
            <a:r>
              <a:rPr lang="en-US" sz="2400" b="1" dirty="0" err="1">
                <a:latin typeface="Georgia" pitchFamily="18" charset="0"/>
                <a:cs typeface="Times New Roman" pitchFamily="18" charset="0"/>
              </a:rPr>
              <a:t>s</a:t>
            </a:r>
            <a:r>
              <a:rPr lang="en-US" sz="2400" b="1" dirty="0">
                <a:latin typeface="Georgia" pitchFamily="18" charset="0"/>
                <a:cs typeface="Times New Roman" pitchFamily="18" charset="0"/>
              </a:rPr>
              <a:t> </a:t>
            </a:r>
            <a:r>
              <a:rPr lang="en-US" sz="2400" b="1" dirty="0" smtClean="0">
                <a:latin typeface="Georgia" pitchFamily="18" charset="0"/>
                <a:cs typeface="Times New Roman" pitchFamily="18" charset="0"/>
              </a:rPr>
              <a:t>ML course </a:t>
            </a:r>
            <a:r>
              <a:rPr lang="en-US" sz="2400" b="1" dirty="0">
                <a:latin typeface="Georgia" pitchFamily="18" charset="0"/>
                <a:cs typeface="Times New Roman" pitchFamily="18" charset="0"/>
              </a:rPr>
              <a:t>is a tad more difficult than </a:t>
            </a:r>
            <a:r>
              <a:rPr lang="en-US" sz="2400" b="1" dirty="0" err="1">
                <a:latin typeface="Georgia" pitchFamily="18" charset="0"/>
                <a:cs typeface="Times New Roman" pitchFamily="18" charset="0"/>
              </a:rPr>
              <a:t>Coursera</a:t>
            </a:r>
            <a:r>
              <a:rPr lang="en-US" sz="2400" b="1" dirty="0" err="1">
                <a:latin typeface="Calibri" pitchFamily="34" charset="0"/>
                <a:cs typeface="Times New Roman" pitchFamily="18" charset="0"/>
              </a:rPr>
              <a:t>’</a:t>
            </a:r>
            <a:r>
              <a:rPr lang="en-US" sz="2400" b="1" dirty="0" err="1">
                <a:latin typeface="Georgia" pitchFamily="18" charset="0"/>
                <a:cs typeface="Times New Roman" pitchFamily="18" charset="0"/>
              </a:rPr>
              <a:t>s</a:t>
            </a:r>
            <a:r>
              <a:rPr lang="en-US" sz="2400" b="1" dirty="0">
                <a:latin typeface="Georgia" pitchFamily="18" charset="0"/>
                <a:cs typeface="Times New Roman" pitchFamily="18" charset="0"/>
              </a:rPr>
              <a:t>. </a:t>
            </a:r>
          </a:p>
          <a:p>
            <a:pPr eaLnBrk="0" hangingPunct="0">
              <a:defRPr/>
            </a:pPr>
            <a:endParaRPr lang="en-US" sz="2400" dirty="0">
              <a:latin typeface="Georgia" pitchFamily="18" charset="0"/>
              <a:cs typeface="Times New Roman" pitchFamily="18" charset="0"/>
            </a:endParaRPr>
          </a:p>
          <a:p>
            <a:pPr eaLnBrk="0" hangingPunct="0">
              <a:defRPr/>
            </a:pPr>
            <a:endParaRPr lang="en-US" dirty="0"/>
          </a:p>
        </p:txBody>
      </p:sp>
      <p:pic>
        <p:nvPicPr>
          <p:cNvPr id="48131" name="Picture 2" descr="https://cdn-images-1.medium.com/max/800/1*ZDd4SxInRYPauytwGcqBLw.jpeg"/>
          <p:cNvPicPr>
            <a:picLocks noChangeAspect="1" noChangeArrowheads="1"/>
          </p:cNvPicPr>
          <p:nvPr/>
        </p:nvPicPr>
        <p:blipFill>
          <a:blip r:embed="rId2" cstate="print"/>
          <a:srcRect/>
          <a:stretch>
            <a:fillRect/>
          </a:stretch>
        </p:blipFill>
        <p:spPr bwMode="auto">
          <a:xfrm>
            <a:off x="5486400" y="4805392"/>
            <a:ext cx="3657600" cy="2027208"/>
          </a:xfrm>
          <a:prstGeom prst="rect">
            <a:avLst/>
          </a:prstGeom>
          <a:noFill/>
          <a:ln w="9525">
            <a:noFill/>
            <a:miter lim="800000"/>
            <a:headEnd/>
            <a:tailEnd/>
          </a:ln>
        </p:spPr>
      </p:pic>
      <p:pic>
        <p:nvPicPr>
          <p:cNvPr id="86022" name="Picture 6" descr="https://tse2.mm.bing.net/th?id=OIP.Iv5iptLop-uvhJIBeRERlwHaFS&amp;pid=15.1&amp;P=0&amp;w=266&amp;h=191"/>
          <p:cNvPicPr>
            <a:picLocks noChangeAspect="1" noChangeArrowheads="1"/>
          </p:cNvPicPr>
          <p:nvPr/>
        </p:nvPicPr>
        <p:blipFill>
          <a:blip r:embed="rId3" cstate="print"/>
          <a:srcRect/>
          <a:stretch>
            <a:fillRect/>
          </a:stretch>
        </p:blipFill>
        <p:spPr bwMode="auto">
          <a:xfrm>
            <a:off x="228600" y="5048249"/>
            <a:ext cx="2533650" cy="18097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anim calcmode="lin" valueType="num">
                                      <p:cBhvr additive="base">
                                        <p:cTn id="7" dur="500" fill="hold"/>
                                        <p:tgtEl>
                                          <p:spTgt spid="48131"/>
                                        </p:tgtEl>
                                        <p:attrNameLst>
                                          <p:attrName>ppt_x</p:attrName>
                                        </p:attrNameLst>
                                      </p:cBhvr>
                                      <p:tavLst>
                                        <p:tav tm="0">
                                          <p:val>
                                            <p:strVal val="#ppt_x"/>
                                          </p:val>
                                        </p:tav>
                                        <p:tav tm="100000">
                                          <p:val>
                                            <p:strVal val="#ppt_x"/>
                                          </p:val>
                                        </p:tav>
                                      </p:tavLst>
                                    </p:anim>
                                    <p:anim calcmode="lin" valueType="num">
                                      <p:cBhvr additive="base">
                                        <p:cTn id="8" dur="500" fill="hold"/>
                                        <p:tgtEl>
                                          <p:spTgt spid="481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54">
                                            <p:txEl>
                                              <p:pRg st="0" end="0"/>
                                            </p:txEl>
                                          </p:spTgt>
                                        </p:tgtEl>
                                        <p:attrNameLst>
                                          <p:attrName>style.visibility</p:attrName>
                                        </p:attrNameLst>
                                      </p:cBhvr>
                                      <p:to>
                                        <p:strVal val="visible"/>
                                      </p:to>
                                    </p:set>
                                    <p:anim calcmode="lin" valueType="num">
                                      <p:cBhvr additive="base">
                                        <p:cTn id="13" dur="500" fill="hold"/>
                                        <p:tgtEl>
                                          <p:spTgt spid="2355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554">
                                            <p:txEl>
                                              <p:pRg st="2" end="2"/>
                                            </p:txEl>
                                          </p:spTgt>
                                        </p:tgtEl>
                                        <p:attrNameLst>
                                          <p:attrName>style.visibility</p:attrName>
                                        </p:attrNameLst>
                                      </p:cBhvr>
                                      <p:to>
                                        <p:strVal val="visible"/>
                                      </p:to>
                                    </p:set>
                                    <p:anim calcmode="lin" valueType="num">
                                      <p:cBhvr additive="base">
                                        <p:cTn id="19" dur="500" fill="hold"/>
                                        <p:tgtEl>
                                          <p:spTgt spid="2355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554">
                                            <p:txEl>
                                              <p:pRg st="4" end="4"/>
                                            </p:txEl>
                                          </p:spTgt>
                                        </p:tgtEl>
                                        <p:attrNameLst>
                                          <p:attrName>style.visibility</p:attrName>
                                        </p:attrNameLst>
                                      </p:cBhvr>
                                      <p:to>
                                        <p:strVal val="visible"/>
                                      </p:to>
                                    </p:set>
                                    <p:anim calcmode="lin" valueType="num">
                                      <p:cBhvr additive="base">
                                        <p:cTn id="25" dur="500" fill="hold"/>
                                        <p:tgtEl>
                                          <p:spTgt spid="2355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5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ChangeArrowheads="1"/>
          </p:cNvSpPr>
          <p:nvPr/>
        </p:nvSpPr>
        <p:spPr bwMode="auto">
          <a:xfrm>
            <a:off x="0" y="0"/>
            <a:ext cx="9144000" cy="2800767"/>
          </a:xfrm>
          <a:prstGeom prst="rect">
            <a:avLst/>
          </a:prstGeom>
          <a:noFill/>
          <a:ln w="9525">
            <a:noFill/>
            <a:miter lim="800000"/>
            <a:headEnd/>
            <a:tailEnd/>
          </a:ln>
        </p:spPr>
        <p:txBody>
          <a:bodyPr wrap="square" anchor="ctr">
            <a:spAutoFit/>
          </a:bodyPr>
          <a:lstStyle/>
          <a:p>
            <a:pPr eaLnBrk="0" hangingPunct="0"/>
            <a:r>
              <a:rPr lang="en-US" sz="2800" b="1" dirty="0" err="1">
                <a:latin typeface="Georgia" pitchFamily="18" charset="0"/>
                <a:cs typeface="Times New Roman" pitchFamily="18" charset="0"/>
              </a:rPr>
              <a:t>Kok</a:t>
            </a:r>
            <a:r>
              <a:rPr lang="en-US" sz="2800" b="1" dirty="0">
                <a:latin typeface="Georgia" pitchFamily="18" charset="0"/>
                <a:cs typeface="Times New Roman" pitchFamily="18" charset="0"/>
              </a:rPr>
              <a:t>-Leong </a:t>
            </a:r>
            <a:r>
              <a:rPr lang="en-US" sz="2800" b="1" dirty="0" err="1">
                <a:latin typeface="Georgia" pitchFamily="18" charset="0"/>
                <a:cs typeface="Times New Roman" pitchFamily="18" charset="0"/>
              </a:rPr>
              <a:t>Seow</a:t>
            </a:r>
            <a:r>
              <a:rPr lang="en-US" sz="2800" b="1" dirty="0">
                <a:latin typeface="Georgia" pitchFamily="18" charset="0"/>
                <a:cs typeface="Times New Roman" pitchFamily="18" charset="0"/>
              </a:rPr>
              <a:t>, </a:t>
            </a:r>
            <a:r>
              <a:rPr lang="en-US" sz="2800" b="1" dirty="0">
                <a:solidFill>
                  <a:srgbClr val="FF0000"/>
                </a:solidFill>
                <a:latin typeface="Georgia" pitchFamily="18" charset="0"/>
                <a:cs typeface="Times New Roman" pitchFamily="18" charset="0"/>
              </a:rPr>
              <a:t>Kseow.com </a:t>
            </a:r>
            <a:r>
              <a:rPr lang="en-US" sz="2800" b="1" dirty="0">
                <a:latin typeface="Georgia" pitchFamily="18" charset="0"/>
                <a:cs typeface="Times New Roman" pitchFamily="18" charset="0"/>
              </a:rPr>
              <a:t/>
            </a:r>
            <a:br>
              <a:rPr lang="en-US" sz="2800" b="1" dirty="0">
                <a:latin typeface="Georgia" pitchFamily="18" charset="0"/>
                <a:cs typeface="Times New Roman" pitchFamily="18" charset="0"/>
              </a:rPr>
            </a:br>
            <a:r>
              <a:rPr lang="en-US" sz="2800" b="1" dirty="0">
                <a:latin typeface="Georgia" pitchFamily="18" charset="0"/>
                <a:cs typeface="Times New Roman" pitchFamily="18" charset="0"/>
              </a:rPr>
              <a:t>has worked on creating</a:t>
            </a:r>
            <a:r>
              <a:rPr lang="en-US" sz="2800" b="1" dirty="0">
                <a:latin typeface="Calibri" pitchFamily="34" charset="0"/>
                <a:cs typeface="Times New Roman" pitchFamily="18" charset="0"/>
              </a:rPr>
              <a:t> </a:t>
            </a:r>
            <a:r>
              <a:rPr lang="en-US" sz="2800" b="1" dirty="0">
                <a:solidFill>
                  <a:srgbClr val="0000FF"/>
                </a:solidFill>
                <a:latin typeface="Georgia" pitchFamily="18" charset="0"/>
                <a:cs typeface="Times New Roman" pitchFamily="18" charset="0"/>
                <a:hlinkClick r:id="rId2"/>
              </a:rPr>
              <a:t>quantum neural networks</a:t>
            </a:r>
            <a:r>
              <a:rPr lang="en-US" sz="2800" b="1" dirty="0">
                <a:latin typeface="Calibri" pitchFamily="34" charset="0"/>
                <a:cs typeface="Times New Roman" pitchFamily="18" charset="0"/>
              </a:rPr>
              <a:t> </a:t>
            </a:r>
            <a:r>
              <a:rPr lang="en-US" sz="2800" b="1" dirty="0">
                <a:latin typeface="Georgia" pitchFamily="18" charset="0"/>
                <a:cs typeface="Times New Roman" pitchFamily="18" charset="0"/>
              </a:rPr>
              <a:t>and is the creator of</a:t>
            </a:r>
            <a:r>
              <a:rPr lang="en-US" sz="2800" b="1" dirty="0">
                <a:latin typeface="Calibri" pitchFamily="34" charset="0"/>
                <a:cs typeface="Times New Roman" pitchFamily="18" charset="0"/>
              </a:rPr>
              <a:t> </a:t>
            </a:r>
            <a:r>
              <a:rPr lang="en-US" sz="2800" b="1" dirty="0">
                <a:solidFill>
                  <a:srgbClr val="0000FF"/>
                </a:solidFill>
                <a:latin typeface="Georgia" pitchFamily="18" charset="0"/>
                <a:cs typeface="Times New Roman" pitchFamily="18" charset="0"/>
                <a:hlinkClick r:id="rId3"/>
              </a:rPr>
              <a:t>KSEOW.com</a:t>
            </a:r>
            <a:r>
              <a:rPr lang="en-US" sz="2800" b="1" dirty="0">
                <a:latin typeface="Georgia" pitchFamily="18" charset="0"/>
                <a:cs typeface="Times New Roman" pitchFamily="18" charset="0"/>
              </a:rPr>
              <a:t>, a leading website that teaches machine learning intuitively in </a:t>
            </a:r>
            <a:r>
              <a:rPr lang="en-US" sz="3200" b="1" dirty="0"/>
              <a:t> </a:t>
            </a:r>
            <a:endParaRPr lang="en-US" sz="3200" b="1" dirty="0" smtClean="0"/>
          </a:p>
          <a:p>
            <a:pPr eaLnBrk="0" hangingPunct="0"/>
            <a:r>
              <a:rPr lang="en-US" sz="3200" b="1" dirty="0" smtClean="0">
                <a:solidFill>
                  <a:srgbClr val="FF0000"/>
                </a:solidFill>
              </a:rPr>
              <a:t>“</a:t>
            </a:r>
            <a:r>
              <a:rPr lang="en-US" sz="3200" b="1" dirty="0">
                <a:solidFill>
                  <a:srgbClr val="FF0000"/>
                </a:solidFill>
              </a:rPr>
              <a:t>tells a </a:t>
            </a:r>
            <a:r>
              <a:rPr lang="en-US" sz="3200" b="1" dirty="0" err="1">
                <a:solidFill>
                  <a:srgbClr val="FF0000"/>
                </a:solidFill>
              </a:rPr>
              <a:t>story”style</a:t>
            </a:r>
            <a:r>
              <a:rPr lang="en-US" sz="3200" b="1" dirty="0">
                <a:solidFill>
                  <a:srgbClr val="FF0000"/>
                </a:solidFill>
              </a:rPr>
              <a:t>  </a:t>
            </a:r>
            <a:endParaRPr lang="en-US" sz="3200" b="1" dirty="0"/>
          </a:p>
        </p:txBody>
      </p:sp>
      <p:pic>
        <p:nvPicPr>
          <p:cNvPr id="49155" name="Picture 3" descr="Image result for Kok-Leong Seow"/>
          <p:cNvPicPr>
            <a:picLocks noChangeAspect="1" noChangeArrowheads="1"/>
          </p:cNvPicPr>
          <p:nvPr/>
        </p:nvPicPr>
        <p:blipFill>
          <a:blip r:embed="rId4" cstate="print"/>
          <a:srcRect/>
          <a:stretch>
            <a:fillRect/>
          </a:stretch>
        </p:blipFill>
        <p:spPr bwMode="auto">
          <a:xfrm>
            <a:off x="4191000" y="1905000"/>
            <a:ext cx="4953000" cy="4953000"/>
          </a:xfrm>
          <a:prstGeom prst="rect">
            <a:avLst/>
          </a:prstGeom>
          <a:noFill/>
          <a:ln w="9525">
            <a:noFill/>
            <a:miter lim="800000"/>
            <a:headEnd/>
            <a:tailEnd/>
          </a:ln>
        </p:spPr>
      </p:pic>
      <p:sp>
        <p:nvSpPr>
          <p:cNvPr id="4" name="Rectangle 3"/>
          <p:cNvSpPr/>
          <p:nvPr/>
        </p:nvSpPr>
        <p:spPr>
          <a:xfrm>
            <a:off x="0" y="2826127"/>
            <a:ext cx="4114800" cy="4031873"/>
          </a:xfrm>
          <a:prstGeom prst="rect">
            <a:avLst/>
          </a:prstGeom>
        </p:spPr>
        <p:txBody>
          <a:bodyPr wrap="square">
            <a:spAutoFit/>
          </a:bodyPr>
          <a:lstStyle/>
          <a:p>
            <a:r>
              <a:rPr lang="en-US" sz="3200" b="1" dirty="0"/>
              <a:t>The purpose of this website is to introduce machine learning (ML) in an </a:t>
            </a:r>
            <a:r>
              <a:rPr lang="en-US" sz="3200" b="1" dirty="0">
                <a:solidFill>
                  <a:srgbClr val="FF0000"/>
                </a:solidFill>
              </a:rPr>
              <a:t>intuitive and "</a:t>
            </a:r>
            <a:r>
              <a:rPr lang="en-US" sz="3200" b="1" dirty="0" smtClean="0">
                <a:solidFill>
                  <a:srgbClr val="FF0000"/>
                </a:solidFill>
              </a:rPr>
              <a:t>weird imagery/analogy” </a:t>
            </a:r>
            <a:r>
              <a:rPr lang="en-US" sz="3200" b="1" dirty="0"/>
              <a:t>way with as little discomfort as 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anim calcmode="lin" valueType="num">
                                      <p:cBhvr additive="base">
                                        <p:cTn id="7" dur="500" fill="hold"/>
                                        <p:tgtEl>
                                          <p:spTgt spid="49155"/>
                                        </p:tgtEl>
                                        <p:attrNameLst>
                                          <p:attrName>ppt_x</p:attrName>
                                        </p:attrNameLst>
                                      </p:cBhvr>
                                      <p:tavLst>
                                        <p:tav tm="0">
                                          <p:val>
                                            <p:strVal val="#ppt_x"/>
                                          </p:val>
                                        </p:tav>
                                        <p:tav tm="100000">
                                          <p:val>
                                            <p:strVal val="#ppt_x"/>
                                          </p:val>
                                        </p:tav>
                                      </p:tavLst>
                                    </p:anim>
                                    <p:anim calcmode="lin" valueType="num">
                                      <p:cBhvr additive="base">
                                        <p:cTn id="8" dur="500" fill="hold"/>
                                        <p:tgtEl>
                                          <p:spTgt spid="491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154"/>
                                        </p:tgtEl>
                                        <p:attrNameLst>
                                          <p:attrName>style.visibility</p:attrName>
                                        </p:attrNameLst>
                                      </p:cBhvr>
                                      <p:to>
                                        <p:strVal val="visible"/>
                                      </p:to>
                                    </p:set>
                                    <p:anim calcmode="lin" valueType="num">
                                      <p:cBhvr additive="base">
                                        <p:cTn id="13" dur="500" fill="hold"/>
                                        <p:tgtEl>
                                          <p:spTgt spid="49154"/>
                                        </p:tgtEl>
                                        <p:attrNameLst>
                                          <p:attrName>ppt_x</p:attrName>
                                        </p:attrNameLst>
                                      </p:cBhvr>
                                      <p:tavLst>
                                        <p:tav tm="0">
                                          <p:val>
                                            <p:strVal val="#ppt_x"/>
                                          </p:val>
                                        </p:tav>
                                        <p:tav tm="100000">
                                          <p:val>
                                            <p:strVal val="#ppt_x"/>
                                          </p:val>
                                        </p:tav>
                                      </p:tavLst>
                                    </p:anim>
                                    <p:anim calcmode="lin" valueType="num">
                                      <p:cBhvr additive="base">
                                        <p:cTn id="14" dur="500" fill="hold"/>
                                        <p:tgtEl>
                                          <p:spTgt spid="491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ChangeArrowheads="1"/>
          </p:cNvSpPr>
          <p:nvPr/>
        </p:nvSpPr>
        <p:spPr bwMode="auto">
          <a:xfrm>
            <a:off x="0" y="4611231"/>
            <a:ext cx="9144000" cy="2246769"/>
          </a:xfrm>
          <a:prstGeom prst="rect">
            <a:avLst/>
          </a:prstGeom>
          <a:noFill/>
          <a:ln w="9525">
            <a:noFill/>
            <a:miter lim="800000"/>
            <a:headEnd/>
            <a:tailEnd/>
          </a:ln>
        </p:spPr>
        <p:txBody>
          <a:bodyPr wrap="square" anchor="ctr">
            <a:spAutoFit/>
          </a:bodyPr>
          <a:lstStyle/>
          <a:p>
            <a:pPr eaLnBrk="0" hangingPunct="0"/>
            <a:r>
              <a:rPr lang="en-US" sz="2800" b="1" dirty="0">
                <a:latin typeface="Georgia" pitchFamily="18" charset="0"/>
                <a:cs typeface="Times New Roman" pitchFamily="18" charset="0"/>
              </a:rPr>
              <a:t>Andrej </a:t>
            </a:r>
            <a:r>
              <a:rPr lang="en-US" sz="2800" b="1" dirty="0" err="1" smtClean="0">
                <a:latin typeface="Georgia" pitchFamily="18" charset="0"/>
                <a:cs typeface="Times New Roman" pitchFamily="18" charset="0"/>
              </a:rPr>
              <a:t>Karpathy</a:t>
            </a:r>
            <a:r>
              <a:rPr lang="en-US" sz="2800" b="1" dirty="0">
                <a:latin typeface="Georgia" pitchFamily="18" charset="0"/>
                <a:cs typeface="Times New Roman" pitchFamily="18" charset="0"/>
              </a:rPr>
              <a:t/>
            </a:r>
            <a:br>
              <a:rPr lang="en-US" sz="2800" b="1" dirty="0">
                <a:latin typeface="Georgia" pitchFamily="18" charset="0"/>
                <a:cs typeface="Times New Roman" pitchFamily="18" charset="0"/>
              </a:rPr>
            </a:br>
            <a:r>
              <a:rPr lang="en-US" sz="2800" b="1" dirty="0" smtClean="0">
                <a:solidFill>
                  <a:srgbClr val="FF0000"/>
                </a:solidFill>
                <a:latin typeface="Georgia" pitchFamily="18" charset="0"/>
                <a:cs typeface="Times New Roman" pitchFamily="18" charset="0"/>
              </a:rPr>
              <a:t>director </a:t>
            </a:r>
            <a:r>
              <a:rPr lang="en-US" sz="2800" b="1" dirty="0">
                <a:solidFill>
                  <a:srgbClr val="FF0000"/>
                </a:solidFill>
                <a:latin typeface="Georgia" pitchFamily="18" charset="0"/>
                <a:cs typeface="Times New Roman" pitchFamily="18" charset="0"/>
              </a:rPr>
              <a:t>of AI at </a:t>
            </a:r>
            <a:r>
              <a:rPr lang="en-US" sz="2800" b="1" dirty="0" smtClean="0">
                <a:solidFill>
                  <a:srgbClr val="FF0000"/>
                </a:solidFill>
                <a:latin typeface="Georgia" pitchFamily="18" charset="0"/>
                <a:cs typeface="Times New Roman" pitchFamily="18" charset="0"/>
              </a:rPr>
              <a:t>Tesla.</a:t>
            </a:r>
            <a:endParaRPr lang="en-US" sz="2800" b="1" dirty="0">
              <a:solidFill>
                <a:srgbClr val="FF0000"/>
              </a:solidFill>
              <a:latin typeface="Georgia" pitchFamily="18" charset="0"/>
              <a:cs typeface="Times New Roman" pitchFamily="18" charset="0"/>
            </a:endParaRPr>
          </a:p>
          <a:p>
            <a:pPr eaLnBrk="0" hangingPunct="0"/>
            <a:endParaRPr lang="en-US" sz="2800" b="1" dirty="0">
              <a:latin typeface="Georgia" pitchFamily="18" charset="0"/>
              <a:cs typeface="Times New Roman" pitchFamily="18" charset="0"/>
            </a:endParaRPr>
          </a:p>
          <a:p>
            <a:pPr eaLnBrk="0" hangingPunct="0"/>
            <a:r>
              <a:rPr lang="en-US" sz="2800" b="1" dirty="0">
                <a:latin typeface="Georgia" pitchFamily="18" charset="0"/>
                <a:cs typeface="Times New Roman" pitchFamily="18" charset="0"/>
              </a:rPr>
              <a:t>Andrej</a:t>
            </a:r>
            <a:r>
              <a:rPr lang="en-US" sz="2800" b="1" dirty="0">
                <a:cs typeface="Times New Roman" pitchFamily="18" charset="0"/>
              </a:rPr>
              <a:t>’</a:t>
            </a:r>
            <a:r>
              <a:rPr lang="en-US" sz="2800" b="1" dirty="0">
                <a:latin typeface="Georgia" pitchFamily="18" charset="0"/>
                <a:cs typeface="Times New Roman" pitchFamily="18" charset="0"/>
              </a:rPr>
              <a:t>s blog, </a:t>
            </a:r>
            <a:r>
              <a:rPr lang="en-US" sz="2800" b="1" dirty="0" smtClean="0">
                <a:solidFill>
                  <a:srgbClr val="FF0000"/>
                </a:solidFill>
                <a:latin typeface="Georgia" pitchFamily="18" charset="0"/>
                <a:cs typeface="Times New Roman" pitchFamily="18" charset="0"/>
              </a:rPr>
              <a:t>karpathy.github.i0</a:t>
            </a:r>
            <a:r>
              <a:rPr lang="en-US" sz="2800" b="1" dirty="0" smtClean="0">
                <a:latin typeface="Georgia" pitchFamily="18" charset="0"/>
                <a:cs typeface="Times New Roman" pitchFamily="18" charset="0"/>
              </a:rPr>
              <a:t>, </a:t>
            </a:r>
            <a:r>
              <a:rPr lang="en-US" sz="2800" b="1" dirty="0">
                <a:latin typeface="Georgia" pitchFamily="18" charset="0"/>
                <a:cs typeface="Times New Roman" pitchFamily="18" charset="0"/>
              </a:rPr>
              <a:t>provides good insights on niche subjects in machine learning. </a:t>
            </a:r>
            <a:endParaRPr lang="en-US" sz="2800" b="1" dirty="0"/>
          </a:p>
        </p:txBody>
      </p:sp>
      <p:pic>
        <p:nvPicPr>
          <p:cNvPr id="50179" name="Picture 5" descr="Image result for Andrej Karpathy"/>
          <p:cNvPicPr>
            <a:picLocks noChangeAspect="1" noChangeArrowheads="1"/>
          </p:cNvPicPr>
          <p:nvPr/>
        </p:nvPicPr>
        <p:blipFill>
          <a:blip r:embed="rId2" cstate="print"/>
          <a:srcRect/>
          <a:stretch>
            <a:fillRect/>
          </a:stretch>
        </p:blipFill>
        <p:spPr bwMode="auto">
          <a:xfrm>
            <a:off x="0" y="-1"/>
            <a:ext cx="9144000" cy="457200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79"/>
                                        </p:tgtEl>
                                        <p:attrNameLst>
                                          <p:attrName>style.visibility</p:attrName>
                                        </p:attrNameLst>
                                      </p:cBhvr>
                                      <p:to>
                                        <p:strVal val="visible"/>
                                      </p:to>
                                    </p:set>
                                    <p:anim calcmode="lin" valueType="num">
                                      <p:cBhvr additive="base">
                                        <p:cTn id="7" dur="500" fill="hold"/>
                                        <p:tgtEl>
                                          <p:spTgt spid="50179"/>
                                        </p:tgtEl>
                                        <p:attrNameLst>
                                          <p:attrName>ppt_x</p:attrName>
                                        </p:attrNameLst>
                                      </p:cBhvr>
                                      <p:tavLst>
                                        <p:tav tm="0">
                                          <p:val>
                                            <p:strVal val="#ppt_x"/>
                                          </p:val>
                                        </p:tav>
                                        <p:tav tm="100000">
                                          <p:val>
                                            <p:strVal val="#ppt_x"/>
                                          </p:val>
                                        </p:tav>
                                      </p:tavLst>
                                    </p:anim>
                                    <p:anim calcmode="lin" valueType="num">
                                      <p:cBhvr additive="base">
                                        <p:cTn id="8" dur="500" fill="hold"/>
                                        <p:tgtEl>
                                          <p:spTgt spid="501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178">
                                            <p:txEl>
                                              <p:pRg st="0" end="0"/>
                                            </p:txEl>
                                          </p:spTgt>
                                        </p:tgtEl>
                                        <p:attrNameLst>
                                          <p:attrName>style.visibility</p:attrName>
                                        </p:attrNameLst>
                                      </p:cBhvr>
                                      <p:to>
                                        <p:strVal val="visible"/>
                                      </p:to>
                                    </p:set>
                                    <p:anim calcmode="lin" valueType="num">
                                      <p:cBhvr additive="base">
                                        <p:cTn id="13" dur="500" fill="hold"/>
                                        <p:tgtEl>
                                          <p:spTgt spid="5017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178">
                                            <p:txEl>
                                              <p:pRg st="2" end="2"/>
                                            </p:txEl>
                                          </p:spTgt>
                                        </p:tgtEl>
                                        <p:attrNameLst>
                                          <p:attrName>style.visibility</p:attrName>
                                        </p:attrNameLst>
                                      </p:cBhvr>
                                      <p:to>
                                        <p:strVal val="visible"/>
                                      </p:to>
                                    </p:set>
                                    <p:anim calcmode="lin" valueType="num">
                                      <p:cBhvr additive="base">
                                        <p:cTn id="19" dur="500" fill="hold"/>
                                        <p:tgtEl>
                                          <p:spTgt spid="5017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17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298" name="Picture 2" descr="https://pbs.twimg.com/media/C1mKGndVIAAAsjO.jpg"/>
          <p:cNvPicPr>
            <a:picLocks noChangeAspect="1" noChangeArrowheads="1"/>
          </p:cNvPicPr>
          <p:nvPr/>
        </p:nvPicPr>
        <p:blipFill>
          <a:blip r:embed="rId2" cstate="print"/>
          <a:srcRect/>
          <a:stretch>
            <a:fillRect/>
          </a:stretch>
        </p:blipFill>
        <p:spPr bwMode="auto">
          <a:xfrm>
            <a:off x="5715000" y="762000"/>
            <a:ext cx="3429000" cy="5410201"/>
          </a:xfrm>
          <a:prstGeom prst="rect">
            <a:avLst/>
          </a:prstGeom>
          <a:noFill/>
        </p:spPr>
      </p:pic>
      <p:sp>
        <p:nvSpPr>
          <p:cNvPr id="4" name="Rectangle 3"/>
          <p:cNvSpPr>
            <a:spLocks noChangeArrowheads="1"/>
          </p:cNvSpPr>
          <p:nvPr/>
        </p:nvSpPr>
        <p:spPr bwMode="auto">
          <a:xfrm>
            <a:off x="5791200" y="228600"/>
            <a:ext cx="3352800" cy="830997"/>
          </a:xfrm>
          <a:prstGeom prst="rect">
            <a:avLst/>
          </a:prstGeom>
          <a:solidFill>
            <a:srgbClr val="FFE7B7"/>
          </a:solidFill>
          <a:ln w="9525">
            <a:noFill/>
            <a:miter lim="800000"/>
            <a:headEnd/>
            <a:tailEnd/>
          </a:ln>
        </p:spPr>
        <p:txBody>
          <a:bodyPr wrap="square" anchor="ctr">
            <a:spAutoFit/>
          </a:bodyPr>
          <a:lstStyle/>
          <a:p>
            <a:pPr eaLnBrk="0" hangingPunct="0"/>
            <a:r>
              <a:rPr lang="en-US" sz="2400" b="1" dirty="0">
                <a:solidFill>
                  <a:srgbClr val="000000"/>
                </a:solidFill>
              </a:rPr>
              <a:t>Geoffrey E. </a:t>
            </a:r>
            <a:r>
              <a:rPr lang="en-US" sz="2400" b="1" dirty="0" smtClean="0">
                <a:solidFill>
                  <a:srgbClr val="000000"/>
                </a:solidFill>
              </a:rPr>
              <a:t>Hinton- Godfather of AI</a:t>
            </a:r>
            <a:r>
              <a:rPr lang="en-US" sz="1000" dirty="0" smtClean="0"/>
              <a:t> </a:t>
            </a:r>
            <a:endParaRPr lang="en-US" sz="2400" dirty="0"/>
          </a:p>
        </p:txBody>
      </p:sp>
      <p:sp>
        <p:nvSpPr>
          <p:cNvPr id="5" name="Rectangle 4"/>
          <p:cNvSpPr/>
          <p:nvPr/>
        </p:nvSpPr>
        <p:spPr>
          <a:xfrm>
            <a:off x="0" y="0"/>
            <a:ext cx="5715000" cy="7232749"/>
          </a:xfrm>
          <a:prstGeom prst="rect">
            <a:avLst/>
          </a:prstGeom>
        </p:spPr>
        <p:txBody>
          <a:bodyPr wrap="square">
            <a:spAutoFit/>
          </a:bodyPr>
          <a:lstStyle/>
          <a:p>
            <a:r>
              <a:rPr lang="en-US" sz="2400" b="1" dirty="0" smtClean="0">
                <a:solidFill>
                  <a:srgbClr val="FF0000"/>
                </a:solidFill>
              </a:rPr>
              <a:t>Semantic Scholar</a:t>
            </a:r>
            <a:r>
              <a:rPr lang="en-US" sz="2400" b="1" dirty="0" smtClean="0"/>
              <a:t>, one of the researchers who introduced the </a:t>
            </a:r>
            <a:r>
              <a:rPr lang="en-US" sz="2800" b="1" dirty="0" smtClean="0">
                <a:hlinkClick r:id="rId3"/>
              </a:rPr>
              <a:t>back-propagation</a:t>
            </a:r>
            <a:r>
              <a:rPr lang="en-US" sz="2400" b="1" dirty="0" smtClean="0"/>
              <a:t> algorithm and the first to use </a:t>
            </a:r>
            <a:r>
              <a:rPr lang="en-US" sz="2400" b="1" dirty="0" smtClean="0">
                <a:solidFill>
                  <a:srgbClr val="FF0000"/>
                </a:solidFill>
              </a:rPr>
              <a:t> BPA </a:t>
            </a:r>
            <a:r>
              <a:rPr lang="en-US" sz="2400" b="1" dirty="0" smtClean="0"/>
              <a:t> for learning </a:t>
            </a:r>
            <a:r>
              <a:rPr lang="en-US" sz="2400" b="1" dirty="0" smtClean="0">
                <a:solidFill>
                  <a:srgbClr val="FF0000"/>
                </a:solidFill>
              </a:rPr>
              <a:t>word embeddings</a:t>
            </a:r>
            <a:r>
              <a:rPr lang="en-US" sz="2400" b="1" dirty="0" smtClean="0"/>
              <a:t>(numerical representations of texts so that computers may handle them).</a:t>
            </a:r>
          </a:p>
          <a:p>
            <a:r>
              <a:rPr lang="en-US" sz="3200" b="1" dirty="0" smtClean="0">
                <a:solidFill>
                  <a:srgbClr val="FF0000"/>
                </a:solidFill>
              </a:rPr>
              <a:t>Rectified linear unit (</a:t>
            </a:r>
            <a:r>
              <a:rPr lang="en-US" sz="3200" b="1" dirty="0" err="1" smtClean="0">
                <a:solidFill>
                  <a:srgbClr val="FF0000"/>
                </a:solidFill>
              </a:rPr>
              <a:t>ReLU</a:t>
            </a:r>
            <a:r>
              <a:rPr lang="en-US" sz="3200" b="1" dirty="0" smtClean="0">
                <a:solidFill>
                  <a:srgbClr val="FF0000"/>
                </a:solidFill>
              </a:rPr>
              <a:t>), -</a:t>
            </a:r>
            <a:r>
              <a:rPr lang="en-US" sz="2400" b="1" dirty="0" smtClean="0"/>
              <a:t>Currently the most popular activation function for neural networks was first proposed for restricted Boltzmann machines (Nair &amp; Hinton, 2010)</a:t>
            </a:r>
          </a:p>
          <a:p>
            <a:endParaRPr lang="en-US" sz="2400" b="1" dirty="0" smtClean="0"/>
          </a:p>
          <a:p>
            <a:r>
              <a:rPr lang="en-US" sz="2400" b="1" dirty="0" smtClean="0"/>
              <a:t> His other contributions to neural network research include </a:t>
            </a:r>
            <a:r>
              <a:rPr lang="en-US" sz="2400" b="1" dirty="0" smtClean="0">
                <a:hlinkClick r:id="rId4"/>
              </a:rPr>
              <a:t>Boltzmann machines,</a:t>
            </a:r>
            <a:r>
              <a:rPr lang="en-US" sz="2400" b="1" dirty="0" smtClean="0"/>
              <a:t> </a:t>
            </a:r>
            <a:r>
              <a:rPr lang="en-US" sz="2400" b="1" dirty="0" smtClean="0">
                <a:hlinkClick r:id="rId5"/>
              </a:rPr>
              <a:t>distributed representations</a:t>
            </a:r>
            <a:r>
              <a:rPr lang="en-US" sz="2400" b="1" dirty="0" smtClean="0"/>
              <a:t>, time-delay neural nets, </a:t>
            </a:r>
            <a:r>
              <a:rPr lang="en-US" sz="2400" b="1" dirty="0" smtClean="0">
                <a:hlinkClick r:id="rId6"/>
              </a:rPr>
              <a:t>mixtures of experts</a:t>
            </a:r>
            <a:r>
              <a:rPr lang="en-US" sz="2400" b="1" dirty="0" smtClean="0"/>
              <a:t>, </a:t>
            </a:r>
            <a:r>
              <a:rPr lang="en-US" sz="2400" b="1" dirty="0" smtClean="0">
                <a:hlinkClick r:id="rId7"/>
              </a:rPr>
              <a:t>products of experts</a:t>
            </a:r>
            <a:r>
              <a:rPr lang="en-US" sz="2400" b="1" dirty="0" smtClean="0"/>
              <a:t>, </a:t>
            </a:r>
            <a:r>
              <a:rPr lang="en-US" sz="2400" b="1" dirty="0" err="1" smtClean="0">
                <a:hlinkClick r:id="rId8"/>
              </a:rPr>
              <a:t>variational</a:t>
            </a:r>
            <a:r>
              <a:rPr lang="en-US" sz="2400" b="1" dirty="0" smtClean="0">
                <a:hlinkClick r:id="rId8"/>
              </a:rPr>
              <a:t> learning</a:t>
            </a:r>
            <a:r>
              <a:rPr lang="en-US" sz="2400" b="1" dirty="0" smtClean="0"/>
              <a:t>,  and deep belief nets(DBNs).</a:t>
            </a:r>
          </a:p>
          <a:p>
            <a:r>
              <a:rPr lang="en-US" sz="2400" dirty="0" smtClean="0"/>
              <a:t> </a:t>
            </a:r>
            <a:endParaRPr lang="en-US" sz="2400" b="1" dirty="0"/>
          </a:p>
        </p:txBody>
      </p:sp>
      <p:sp>
        <p:nvSpPr>
          <p:cNvPr id="7" name="TextBox 6"/>
          <p:cNvSpPr txBox="1"/>
          <p:nvPr/>
        </p:nvSpPr>
        <p:spPr>
          <a:xfrm>
            <a:off x="5791200" y="5903893"/>
            <a:ext cx="3200400" cy="954107"/>
          </a:xfrm>
          <a:prstGeom prst="rect">
            <a:avLst/>
          </a:prstGeom>
          <a:noFill/>
        </p:spPr>
        <p:txBody>
          <a:bodyPr wrap="square" rtlCol="0">
            <a:spAutoFit/>
          </a:bodyPr>
          <a:lstStyle/>
          <a:p>
            <a:r>
              <a:rPr lang="en-US" sz="2800" b="1" dirty="0" smtClean="0">
                <a:solidFill>
                  <a:srgbClr val="FF0000"/>
                </a:solidFill>
              </a:rPr>
              <a:t>Google, University of Toronto</a:t>
            </a:r>
            <a:endParaRPr 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3"/>
          <p:cNvSpPr>
            <a:spLocks noChangeArrowheads="1"/>
          </p:cNvSpPr>
          <p:nvPr/>
        </p:nvSpPr>
        <p:spPr bwMode="auto">
          <a:xfrm>
            <a:off x="0" y="381001"/>
            <a:ext cx="9144000" cy="5632311"/>
          </a:xfrm>
          <a:prstGeom prst="rect">
            <a:avLst/>
          </a:prstGeom>
          <a:noFill/>
          <a:ln w="9525">
            <a:noFill/>
            <a:miter lim="800000"/>
            <a:headEnd/>
            <a:tailEnd/>
          </a:ln>
        </p:spPr>
        <p:txBody>
          <a:bodyPr wrap="square">
            <a:spAutoFit/>
          </a:bodyPr>
          <a:lstStyle/>
          <a:p>
            <a:r>
              <a:rPr lang="en-US" dirty="0" smtClean="0"/>
              <a:t> </a:t>
            </a:r>
            <a:r>
              <a:rPr lang="en-US" sz="2800" b="1" dirty="0" smtClean="0"/>
              <a:t>His other contributions to neural network research include </a:t>
            </a:r>
            <a:r>
              <a:rPr lang="en-US" sz="2800" b="1" dirty="0" smtClean="0">
                <a:hlinkClick r:id="rId2"/>
              </a:rPr>
              <a:t>Boltzmann machines,</a:t>
            </a:r>
            <a:r>
              <a:rPr lang="en-US" sz="2800" b="1" dirty="0" smtClean="0"/>
              <a:t> </a:t>
            </a:r>
            <a:r>
              <a:rPr lang="en-US" sz="2800" b="1" dirty="0" smtClean="0">
                <a:hlinkClick r:id="rId3"/>
              </a:rPr>
              <a:t>distributed representations</a:t>
            </a:r>
            <a:r>
              <a:rPr lang="en-US" sz="2800" b="1" dirty="0" smtClean="0"/>
              <a:t>, time-delay neural nets, </a:t>
            </a:r>
            <a:r>
              <a:rPr lang="en-US" sz="2800" b="1" dirty="0" smtClean="0">
                <a:hlinkClick r:id="rId4"/>
              </a:rPr>
              <a:t>mixtures of experts</a:t>
            </a:r>
            <a:r>
              <a:rPr lang="en-US" sz="2800" b="1" dirty="0" smtClean="0"/>
              <a:t>, </a:t>
            </a:r>
            <a:r>
              <a:rPr lang="en-US" sz="2800" b="1" dirty="0" smtClean="0">
                <a:hlinkClick r:id="rId5"/>
              </a:rPr>
              <a:t>products of experts</a:t>
            </a:r>
            <a:r>
              <a:rPr lang="en-US" sz="2800" b="1" dirty="0" smtClean="0"/>
              <a:t>, </a:t>
            </a:r>
            <a:r>
              <a:rPr lang="en-US" sz="2800" b="1" dirty="0" err="1" smtClean="0">
                <a:hlinkClick r:id="rId6"/>
              </a:rPr>
              <a:t>variational</a:t>
            </a:r>
            <a:r>
              <a:rPr lang="en-US" sz="2800" b="1" dirty="0" smtClean="0">
                <a:hlinkClick r:id="rId6"/>
              </a:rPr>
              <a:t> learning</a:t>
            </a:r>
            <a:r>
              <a:rPr lang="en-US" sz="2800" b="1" dirty="0" smtClean="0"/>
              <a:t>,  and deep belief nets(DBNs).</a:t>
            </a:r>
          </a:p>
          <a:p>
            <a:endParaRPr lang="en-US" sz="2800" b="1" dirty="0" smtClean="0"/>
          </a:p>
          <a:p>
            <a:r>
              <a:rPr lang="en-US" sz="2800" b="1" dirty="0" smtClean="0"/>
              <a:t>His research group in </a:t>
            </a:r>
            <a:r>
              <a:rPr lang="en-US" sz="2800" b="1" dirty="0" smtClean="0">
                <a:solidFill>
                  <a:srgbClr val="FF0000"/>
                </a:solidFill>
              </a:rPr>
              <a:t>Toronto University </a:t>
            </a:r>
            <a:r>
              <a:rPr lang="en-US" sz="2800" b="1" dirty="0" smtClean="0"/>
              <a:t>made major breakthroughs in deep learning</a:t>
            </a:r>
            <a:r>
              <a:rPr lang="en-US" sz="2400" b="1" dirty="0" smtClean="0"/>
              <a:t> </a:t>
            </a:r>
            <a:r>
              <a:rPr lang="en-US" sz="2800" b="1" dirty="0" smtClean="0"/>
              <a:t>that have revolutionized </a:t>
            </a:r>
            <a:r>
              <a:rPr lang="en-US" sz="2800" b="1" dirty="0" smtClean="0">
                <a:solidFill>
                  <a:srgbClr val="FF0000"/>
                </a:solidFill>
              </a:rPr>
              <a:t>speech recognition and object classification.</a:t>
            </a:r>
          </a:p>
          <a:p>
            <a:endParaRPr lang="en-US" sz="2400" b="1" dirty="0" smtClean="0"/>
          </a:p>
          <a:p>
            <a:r>
              <a:rPr lang="en-US" sz="2800" b="1" dirty="0" smtClean="0"/>
              <a:t> </a:t>
            </a:r>
          </a:p>
          <a:p>
            <a:endParaRPr lang="en-US" sz="2800" b="1" dirty="0" smtClean="0"/>
          </a:p>
          <a:p>
            <a:endParaRPr lang="en-US" sz="2800" b="1" dirty="0"/>
          </a:p>
          <a:p>
            <a:endParaRPr lang="en-US" sz="2800" b="1" dirty="0"/>
          </a:p>
        </p:txBody>
      </p:sp>
      <p:pic>
        <p:nvPicPr>
          <p:cNvPr id="3" name="Picture 6" descr="http://static5.businessinsider.com/image/56efbed8dd0895f10e8b46bb-820-615/geoffrey%20hinton.png"/>
          <p:cNvPicPr>
            <a:picLocks noChangeAspect="1" noChangeArrowheads="1"/>
          </p:cNvPicPr>
          <p:nvPr/>
        </p:nvPicPr>
        <p:blipFill>
          <a:blip r:embed="rId7" cstate="print"/>
          <a:srcRect/>
          <a:stretch>
            <a:fillRect/>
          </a:stretch>
        </p:blipFill>
        <p:spPr bwMode="auto">
          <a:xfrm>
            <a:off x="990600" y="3733800"/>
            <a:ext cx="5810250" cy="3429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anim calcmode="lin" valueType="num">
                                      <p:cBhvr additive="base">
                                        <p:cTn id="7" dur="500" fill="hold"/>
                                        <p:tgtEl>
                                          <p:spTgt spid="512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1202">
                                            <p:txEl>
                                              <p:pRg st="2" end="2"/>
                                            </p:txEl>
                                          </p:spTgt>
                                        </p:tgtEl>
                                        <p:attrNameLst>
                                          <p:attrName>style.visibility</p:attrName>
                                        </p:attrNameLst>
                                      </p:cBhvr>
                                      <p:to>
                                        <p:strVal val="visible"/>
                                      </p:to>
                                    </p:set>
                                    <p:anim calcmode="lin" valueType="num">
                                      <p:cBhvr additive="base">
                                        <p:cTn id="13" dur="500" fill="hold"/>
                                        <p:tgtEl>
                                          <p:spTgt spid="5120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1202">
                                            <p:txEl>
                                              <p:pRg st="4" end="4"/>
                                            </p:txEl>
                                          </p:spTgt>
                                        </p:tgtEl>
                                        <p:attrNameLst>
                                          <p:attrName>style.visibility</p:attrName>
                                        </p:attrNameLst>
                                      </p:cBhvr>
                                      <p:to>
                                        <p:strVal val="visible"/>
                                      </p:to>
                                    </p:set>
                                    <p:anim calcmode="lin" valueType="num">
                                      <p:cBhvr additive="base">
                                        <p:cTn id="19" dur="500" fill="hold"/>
                                        <p:tgtEl>
                                          <p:spTgt spid="5120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0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Yann LeCun â Facebook Research"/>
          <p:cNvPicPr>
            <a:picLocks noChangeAspect="1" noChangeArrowheads="1"/>
          </p:cNvPicPr>
          <p:nvPr/>
        </p:nvPicPr>
        <p:blipFill>
          <a:blip r:embed="rId2" cstate="print"/>
          <a:srcRect/>
          <a:stretch>
            <a:fillRect/>
          </a:stretch>
        </p:blipFill>
        <p:spPr bwMode="auto">
          <a:xfrm>
            <a:off x="0" y="0"/>
            <a:ext cx="3886200" cy="3963988"/>
          </a:xfrm>
          <a:prstGeom prst="rect">
            <a:avLst/>
          </a:prstGeom>
          <a:noFill/>
          <a:ln w="9525">
            <a:noFill/>
            <a:miter lim="800000"/>
            <a:headEnd/>
            <a:tailEnd/>
          </a:ln>
        </p:spPr>
      </p:pic>
      <p:sp>
        <p:nvSpPr>
          <p:cNvPr id="52227" name="Rectangle 2"/>
          <p:cNvSpPr>
            <a:spLocks noChangeArrowheads="1"/>
          </p:cNvSpPr>
          <p:nvPr/>
        </p:nvSpPr>
        <p:spPr bwMode="auto">
          <a:xfrm>
            <a:off x="0" y="4038600"/>
            <a:ext cx="3810000" cy="2246769"/>
          </a:xfrm>
          <a:prstGeom prst="rect">
            <a:avLst/>
          </a:prstGeom>
          <a:noFill/>
          <a:ln w="9525">
            <a:noFill/>
            <a:miter lim="800000"/>
            <a:headEnd/>
            <a:tailEnd/>
          </a:ln>
        </p:spPr>
        <p:txBody>
          <a:bodyPr wrap="square">
            <a:spAutoFit/>
          </a:bodyPr>
          <a:lstStyle/>
          <a:p>
            <a:r>
              <a:rPr lang="en-US" sz="2800" b="1" dirty="0"/>
              <a:t>He was a postdoctoral research associate in </a:t>
            </a:r>
            <a:r>
              <a:rPr lang="en-US" sz="2800" b="1" dirty="0">
                <a:hlinkClick r:id="rId3" tooltip="Geoffrey Hinton"/>
              </a:rPr>
              <a:t>Geoffrey Hinton</a:t>
            </a:r>
            <a:r>
              <a:rPr lang="en-US" sz="2800" b="1" dirty="0"/>
              <a:t>'s lab at the </a:t>
            </a:r>
            <a:r>
              <a:rPr lang="en-US" sz="2800" b="1" dirty="0">
                <a:hlinkClick r:id="rId4" tooltip="University of Toronto"/>
              </a:rPr>
              <a:t>University of Toronto</a:t>
            </a:r>
            <a:r>
              <a:rPr lang="en-US" sz="2800" b="1" dirty="0"/>
              <a:t> from 1987-88.</a:t>
            </a:r>
          </a:p>
        </p:txBody>
      </p:sp>
      <p:sp>
        <p:nvSpPr>
          <p:cNvPr id="52228" name="Rectangle 4"/>
          <p:cNvSpPr>
            <a:spLocks noChangeArrowheads="1"/>
          </p:cNvSpPr>
          <p:nvPr/>
        </p:nvSpPr>
        <p:spPr bwMode="auto">
          <a:xfrm>
            <a:off x="4038600" y="228600"/>
            <a:ext cx="5105400" cy="8402300"/>
          </a:xfrm>
          <a:prstGeom prst="rect">
            <a:avLst/>
          </a:prstGeom>
          <a:noFill/>
          <a:ln w="9525">
            <a:noFill/>
            <a:miter lim="800000"/>
            <a:headEnd/>
            <a:tailEnd/>
          </a:ln>
        </p:spPr>
        <p:txBody>
          <a:bodyPr>
            <a:spAutoFit/>
          </a:bodyPr>
          <a:lstStyle/>
          <a:p>
            <a:r>
              <a:rPr lang="en-US" sz="3200" b="1" dirty="0" err="1">
                <a:hlinkClick r:id="rId5"/>
              </a:rPr>
              <a:t>Yann</a:t>
            </a:r>
            <a:r>
              <a:rPr lang="en-US" sz="3200" b="1" dirty="0">
                <a:hlinkClick r:id="rId5"/>
              </a:rPr>
              <a:t> </a:t>
            </a:r>
            <a:r>
              <a:rPr lang="en-US" sz="3200" b="1" dirty="0" err="1">
                <a:hlinkClick r:id="rId5"/>
              </a:rPr>
              <a:t>LeCun</a:t>
            </a:r>
            <a:r>
              <a:rPr lang="en-US" sz="3200" b="1" dirty="0"/>
              <a:t>, </a:t>
            </a:r>
          </a:p>
          <a:p>
            <a:r>
              <a:rPr lang="en-US" sz="2800" b="1" dirty="0"/>
              <a:t>Director of AI Research at </a:t>
            </a:r>
            <a:r>
              <a:rPr lang="en-US" sz="2800" b="1" dirty="0" err="1"/>
              <a:t>Facebook</a:t>
            </a:r>
            <a:r>
              <a:rPr lang="en-US" sz="2800" b="1" dirty="0"/>
              <a:t> and </a:t>
            </a:r>
          </a:p>
          <a:p>
            <a:r>
              <a:rPr lang="en-US" sz="2800" b="1" dirty="0"/>
              <a:t>Professor at NYU</a:t>
            </a:r>
          </a:p>
          <a:p>
            <a:endParaRPr lang="en-GB" altLang="ko-KR" sz="2800" b="1" dirty="0" smtClean="0"/>
          </a:p>
          <a:p>
            <a:r>
              <a:rPr lang="en-GB" altLang="ko-KR" sz="2800" b="1" dirty="0" smtClean="0"/>
              <a:t>In </a:t>
            </a:r>
            <a:r>
              <a:rPr lang="en-GB" altLang="ko-KR" sz="2800" b="1" dirty="0"/>
              <a:t>1995, </a:t>
            </a:r>
            <a:r>
              <a:rPr lang="en-GB" altLang="ko-KR" sz="2800" b="1" dirty="0" err="1">
                <a:solidFill>
                  <a:srgbClr val="CC0000"/>
                </a:solidFill>
              </a:rPr>
              <a:t>Yann</a:t>
            </a:r>
            <a:r>
              <a:rPr lang="en-GB" altLang="ko-KR" sz="2800" b="1" dirty="0">
                <a:solidFill>
                  <a:srgbClr val="CC0000"/>
                </a:solidFill>
              </a:rPr>
              <a:t> </a:t>
            </a:r>
            <a:r>
              <a:rPr lang="en-GB" altLang="ko-KR" sz="2800" b="1" dirty="0" err="1">
                <a:solidFill>
                  <a:srgbClr val="CC0000"/>
                </a:solidFill>
              </a:rPr>
              <a:t>LeCun</a:t>
            </a:r>
            <a:r>
              <a:rPr lang="en-GB" altLang="ko-KR" sz="2800" b="1" dirty="0"/>
              <a:t> and </a:t>
            </a:r>
            <a:r>
              <a:rPr lang="en-GB" altLang="ko-KR" sz="2800" b="1" dirty="0" err="1">
                <a:solidFill>
                  <a:srgbClr val="CC0000"/>
                </a:solidFill>
              </a:rPr>
              <a:t>Yoshua</a:t>
            </a:r>
            <a:r>
              <a:rPr lang="en-GB" altLang="ko-KR" sz="2800" b="1" dirty="0">
                <a:solidFill>
                  <a:srgbClr val="CC0000"/>
                </a:solidFill>
              </a:rPr>
              <a:t> </a:t>
            </a:r>
            <a:r>
              <a:rPr lang="en-GB" altLang="ko-KR" sz="2800" b="1" dirty="0" err="1">
                <a:solidFill>
                  <a:srgbClr val="CC0000"/>
                </a:solidFill>
              </a:rPr>
              <a:t>Bengio</a:t>
            </a:r>
            <a:r>
              <a:rPr lang="en-GB" altLang="ko-KR" sz="2800" b="1" dirty="0"/>
              <a:t> introduced the concept of </a:t>
            </a:r>
            <a:r>
              <a:rPr lang="en-GB" altLang="ko-KR" sz="4400" b="1" dirty="0" err="1">
                <a:solidFill>
                  <a:srgbClr val="FF0000"/>
                </a:solidFill>
              </a:rPr>
              <a:t>convolutional</a:t>
            </a:r>
            <a:r>
              <a:rPr lang="en-GB" altLang="ko-KR" sz="4400" b="1" dirty="0">
                <a:solidFill>
                  <a:srgbClr val="FF0000"/>
                </a:solidFill>
              </a:rPr>
              <a:t> neural networks</a:t>
            </a:r>
            <a:r>
              <a:rPr lang="en-US" sz="2800" b="1" dirty="0"/>
              <a:t>– a type of </a:t>
            </a:r>
            <a:r>
              <a:rPr lang="en-US" sz="2800" b="1" dirty="0" smtClean="0"/>
              <a:t>ANN </a:t>
            </a:r>
            <a:r>
              <a:rPr lang="en-US" sz="2800" b="1" dirty="0"/>
              <a:t>which helps in extremely precise image recognition</a:t>
            </a:r>
            <a:r>
              <a:rPr lang="en-US" sz="2800" b="1" dirty="0" smtClean="0"/>
              <a:t>.</a:t>
            </a:r>
          </a:p>
          <a:p>
            <a:r>
              <a:rPr lang="en-US" sz="2800" dirty="0" smtClean="0"/>
              <a:t>“</a:t>
            </a:r>
            <a:r>
              <a:rPr lang="en-US" sz="2800" i="1" dirty="0" smtClean="0"/>
              <a:t>Our intelligence is what makes us human, and AI is an extension of that quality.</a:t>
            </a:r>
            <a:r>
              <a:rPr lang="en-US" sz="2800" dirty="0" smtClean="0"/>
              <a:t>“                                                                        Dr. </a:t>
            </a:r>
            <a:r>
              <a:rPr lang="en-US" sz="2800" dirty="0" err="1" smtClean="0"/>
              <a:t>Yann</a:t>
            </a:r>
            <a:r>
              <a:rPr lang="en-US" sz="2800" dirty="0" smtClean="0"/>
              <a:t> </a:t>
            </a:r>
            <a:r>
              <a:rPr lang="en-US" sz="2800" dirty="0" err="1" smtClean="0"/>
              <a:t>Lecun</a:t>
            </a:r>
            <a:r>
              <a:rPr lang="en-US" sz="2800" dirty="0" smtClean="0"/>
              <a:t>, Professor, New York University</a:t>
            </a:r>
            <a:endParaRPr lang="en-US" sz="2800" b="1" dirty="0"/>
          </a:p>
          <a:p>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additive="base">
                                        <p:cTn id="7" dur="500" fill="hold"/>
                                        <p:tgtEl>
                                          <p:spTgt spid="52226"/>
                                        </p:tgtEl>
                                        <p:attrNameLst>
                                          <p:attrName>ppt_x</p:attrName>
                                        </p:attrNameLst>
                                      </p:cBhvr>
                                      <p:tavLst>
                                        <p:tav tm="0">
                                          <p:val>
                                            <p:strVal val="#ppt_x"/>
                                          </p:val>
                                        </p:tav>
                                        <p:tav tm="100000">
                                          <p:val>
                                            <p:strVal val="#ppt_x"/>
                                          </p:val>
                                        </p:tav>
                                      </p:tavLst>
                                    </p:anim>
                                    <p:anim calcmode="lin" valueType="num">
                                      <p:cBhvr additive="base">
                                        <p:cTn id="8" dur="500" fill="hold"/>
                                        <p:tgtEl>
                                          <p:spTgt spid="522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228"/>
                                        </p:tgtEl>
                                        <p:attrNameLst>
                                          <p:attrName>style.visibility</p:attrName>
                                        </p:attrNameLst>
                                      </p:cBhvr>
                                      <p:to>
                                        <p:strVal val="visible"/>
                                      </p:to>
                                    </p:set>
                                    <p:anim calcmode="lin" valueType="num">
                                      <p:cBhvr additive="base">
                                        <p:cTn id="13" dur="500" fill="hold"/>
                                        <p:tgtEl>
                                          <p:spTgt spid="52228"/>
                                        </p:tgtEl>
                                        <p:attrNameLst>
                                          <p:attrName>ppt_x</p:attrName>
                                        </p:attrNameLst>
                                      </p:cBhvr>
                                      <p:tavLst>
                                        <p:tav tm="0">
                                          <p:val>
                                            <p:strVal val="#ppt_x"/>
                                          </p:val>
                                        </p:tav>
                                        <p:tav tm="100000">
                                          <p:val>
                                            <p:strVal val="#ppt_x"/>
                                          </p:val>
                                        </p:tav>
                                      </p:tavLst>
                                    </p:anim>
                                    <p:anim calcmode="lin" valueType="num">
                                      <p:cBhvr additive="base">
                                        <p:cTn id="14" dur="500" fill="hold"/>
                                        <p:tgtEl>
                                          <p:spTgt spid="522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227"/>
                                        </p:tgtEl>
                                        <p:attrNameLst>
                                          <p:attrName>style.visibility</p:attrName>
                                        </p:attrNameLst>
                                      </p:cBhvr>
                                      <p:to>
                                        <p:strVal val="visible"/>
                                      </p:to>
                                    </p:set>
                                    <p:anim calcmode="lin" valueType="num">
                                      <p:cBhvr additive="base">
                                        <p:cTn id="19" dur="500" fill="hold"/>
                                        <p:tgtEl>
                                          <p:spTgt spid="52227"/>
                                        </p:tgtEl>
                                        <p:attrNameLst>
                                          <p:attrName>ppt_x</p:attrName>
                                        </p:attrNameLst>
                                      </p:cBhvr>
                                      <p:tavLst>
                                        <p:tav tm="0">
                                          <p:val>
                                            <p:strVal val="#ppt_x"/>
                                          </p:val>
                                        </p:tav>
                                        <p:tav tm="100000">
                                          <p:val>
                                            <p:strVal val="#ppt_x"/>
                                          </p:val>
                                        </p:tav>
                                      </p:tavLst>
                                    </p:anim>
                                    <p:anim calcmode="lin" valueType="num">
                                      <p:cBhvr additive="base">
                                        <p:cTn id="20" dur="500" fill="hold"/>
                                        <p:tgtEl>
                                          <p:spTgt spid="522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p:bldP spid="522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FATHER OF ai RECEIVE acm tURING aWARD"/>
          <p:cNvPicPr>
            <a:picLocks noChangeAspect="1" noChangeArrowheads="1"/>
          </p:cNvPicPr>
          <p:nvPr/>
        </p:nvPicPr>
        <p:blipFill>
          <a:blip r:embed="rId2" cstate="print"/>
          <a:srcRect/>
          <a:stretch>
            <a:fillRect/>
          </a:stretch>
        </p:blipFill>
        <p:spPr bwMode="auto">
          <a:xfrm>
            <a:off x="0" y="0"/>
            <a:ext cx="9144000" cy="4800600"/>
          </a:xfrm>
          <a:prstGeom prst="rect">
            <a:avLst/>
          </a:prstGeom>
          <a:noFill/>
        </p:spPr>
      </p:pic>
      <p:sp>
        <p:nvSpPr>
          <p:cNvPr id="4" name="Rectangle 3"/>
          <p:cNvSpPr/>
          <p:nvPr/>
        </p:nvSpPr>
        <p:spPr>
          <a:xfrm>
            <a:off x="0" y="4800600"/>
            <a:ext cx="9144000" cy="1815882"/>
          </a:xfrm>
          <a:prstGeom prst="rect">
            <a:avLst/>
          </a:prstGeom>
        </p:spPr>
        <p:txBody>
          <a:bodyPr wrap="square">
            <a:spAutoFit/>
          </a:bodyPr>
          <a:lstStyle/>
          <a:p>
            <a:r>
              <a:rPr lang="en-US" sz="2800" b="1" dirty="0" smtClean="0"/>
              <a:t>ACM named </a:t>
            </a:r>
            <a:r>
              <a:rPr lang="en-US" sz="2800" b="1" dirty="0" err="1" smtClean="0">
                <a:hlinkClick r:id="rId3"/>
              </a:rPr>
              <a:t>Yoshua</a:t>
            </a:r>
            <a:r>
              <a:rPr lang="en-US" sz="2800" b="1" dirty="0" smtClean="0">
                <a:hlinkClick r:id="rId3"/>
              </a:rPr>
              <a:t> </a:t>
            </a:r>
            <a:r>
              <a:rPr lang="en-US" sz="2800" b="1" dirty="0" err="1" smtClean="0">
                <a:hlinkClick r:id="rId3"/>
              </a:rPr>
              <a:t>Bengio</a:t>
            </a:r>
            <a:r>
              <a:rPr lang="en-US" sz="2800" b="1" dirty="0" smtClean="0"/>
              <a:t>, </a:t>
            </a:r>
            <a:r>
              <a:rPr lang="en-US" sz="2800" b="1" dirty="0" smtClean="0">
                <a:hlinkClick r:id="rId4"/>
              </a:rPr>
              <a:t>Geoffrey Hinton</a:t>
            </a:r>
            <a:r>
              <a:rPr lang="en-US" sz="2800" b="1" dirty="0" smtClean="0"/>
              <a:t>, and </a:t>
            </a:r>
            <a:r>
              <a:rPr lang="en-US" sz="2800" b="1" dirty="0" err="1" smtClean="0">
                <a:hlinkClick r:id="rId5"/>
              </a:rPr>
              <a:t>Yann</a:t>
            </a:r>
            <a:r>
              <a:rPr lang="en-US" sz="2800" b="1" dirty="0" smtClean="0">
                <a:hlinkClick r:id="rId5"/>
              </a:rPr>
              <a:t> </a:t>
            </a:r>
            <a:r>
              <a:rPr lang="en-US" sz="2800" b="1" dirty="0" err="1" smtClean="0">
                <a:hlinkClick r:id="rId5"/>
              </a:rPr>
              <a:t>LeCun</a:t>
            </a:r>
            <a:r>
              <a:rPr lang="en-US" sz="2800" b="1" dirty="0" smtClean="0"/>
              <a:t> as recipients of the 2018 ACM  A.M. Turing Award, referred to as the </a:t>
            </a:r>
            <a:r>
              <a:rPr lang="en-US" sz="2800" b="1" dirty="0" smtClean="0">
                <a:solidFill>
                  <a:srgbClr val="FF0000"/>
                </a:solidFill>
              </a:rPr>
              <a:t>“Nobel Prize of Computing,”</a:t>
            </a:r>
            <a:r>
              <a:rPr lang="en-US" sz="2800" b="1" dirty="0" smtClean="0"/>
              <a:t> carries a $1 million prize, with financial support provided by Google, Inc.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idx="4294967295"/>
          </p:nvPr>
        </p:nvSpPr>
        <p:spPr>
          <a:xfrm>
            <a:off x="0" y="838200"/>
            <a:ext cx="5410200" cy="1143000"/>
          </a:xfrm>
        </p:spPr>
        <p:txBody>
          <a:bodyPr>
            <a:normAutofit fontScale="90000"/>
          </a:bodyPr>
          <a:lstStyle/>
          <a:p>
            <a:pPr>
              <a:defRPr/>
            </a:pPr>
            <a:r>
              <a:rPr lang="en-US" dirty="0" smtClean="0"/>
              <a:t>Assignment  is an opportunity for </a:t>
            </a:r>
            <a:br>
              <a:rPr lang="en-US" dirty="0" smtClean="0"/>
            </a:br>
            <a:r>
              <a:rPr lang="en-US" dirty="0" smtClean="0">
                <a:solidFill>
                  <a:srgbClr val="FF0000"/>
                </a:solidFill>
              </a:rPr>
              <a:t>SELF-LEARNING </a:t>
            </a:r>
          </a:p>
        </p:txBody>
      </p:sp>
      <p:sp>
        <p:nvSpPr>
          <p:cNvPr id="5" name="Rectangle 3"/>
          <p:cNvSpPr>
            <a:spLocks noChangeArrowheads="1"/>
          </p:cNvSpPr>
          <p:nvPr/>
        </p:nvSpPr>
        <p:spPr bwMode="auto">
          <a:xfrm>
            <a:off x="0" y="3352800"/>
            <a:ext cx="8915400" cy="1570038"/>
          </a:xfrm>
          <a:prstGeom prst="rect">
            <a:avLst/>
          </a:prstGeom>
          <a:noFill/>
          <a:ln w="9525">
            <a:noFill/>
            <a:miter lim="800000"/>
            <a:headEnd/>
            <a:tailEnd/>
          </a:ln>
        </p:spPr>
        <p:txBody>
          <a:bodyPr>
            <a:spAutoFit/>
          </a:bodyPr>
          <a:lstStyle/>
          <a:p>
            <a:r>
              <a:rPr lang="en-US" sz="3200" dirty="0"/>
              <a:t>What do you think opportunity</a:t>
            </a:r>
          </a:p>
          <a:p>
            <a:r>
              <a:rPr lang="en-US" sz="3200" dirty="0"/>
              <a:t> looks like? </a:t>
            </a:r>
          </a:p>
          <a:p>
            <a:endParaRPr lang="en-US" sz="3200" dirty="0"/>
          </a:p>
        </p:txBody>
      </p:sp>
      <p:sp>
        <p:nvSpPr>
          <p:cNvPr id="6" name="Rectangle 1"/>
          <p:cNvSpPr>
            <a:spLocks noChangeArrowheads="1"/>
          </p:cNvSpPr>
          <p:nvPr/>
        </p:nvSpPr>
        <p:spPr bwMode="auto">
          <a:xfrm>
            <a:off x="0" y="5103813"/>
            <a:ext cx="9144000" cy="1754187"/>
          </a:xfrm>
          <a:prstGeom prst="rect">
            <a:avLst/>
          </a:prstGeom>
          <a:noFill/>
          <a:ln w="9525">
            <a:noFill/>
            <a:miter lim="800000"/>
            <a:headEnd/>
            <a:tailEnd/>
          </a:ln>
        </p:spPr>
        <p:txBody>
          <a:bodyPr>
            <a:spAutoFit/>
          </a:bodyPr>
          <a:lstStyle/>
          <a:p>
            <a:r>
              <a:rPr lang="en-US" sz="3600" b="1" dirty="0">
                <a:solidFill>
                  <a:srgbClr val="FF0000"/>
                </a:solidFill>
              </a:rPr>
              <a:t>"Opportunity is missed by most people because it comes dressed in overalls and looks like work."</a:t>
            </a:r>
            <a:endParaRPr lang="en-US" sz="3600" b="1" dirty="0"/>
          </a:p>
        </p:txBody>
      </p:sp>
      <p:pic>
        <p:nvPicPr>
          <p:cNvPr id="7" name="Picture 4" descr="http://t2.gstatic.com/images?q=tbn:ANd9GcSQJ3fyIolKg7U_bKxa9Yg2cUk64erd_N8ZGednajM4MBJdhvHU"/>
          <p:cNvPicPr>
            <a:picLocks noChangeAspect="1" noChangeArrowheads="1"/>
          </p:cNvPicPr>
          <p:nvPr/>
        </p:nvPicPr>
        <p:blipFill>
          <a:blip r:embed="rId2" cstate="print"/>
          <a:srcRect/>
          <a:stretch>
            <a:fillRect/>
          </a:stretch>
        </p:blipFill>
        <p:spPr bwMode="auto">
          <a:xfrm>
            <a:off x="5429943" y="0"/>
            <a:ext cx="3714057" cy="4637088"/>
          </a:xfrm>
          <a:prstGeom prst="rect">
            <a:avLst/>
          </a:prstGeom>
          <a:noFill/>
          <a:ln w="9525">
            <a:noFill/>
            <a:miter lim="800000"/>
            <a:headEnd/>
            <a:tailEnd/>
          </a:ln>
        </p:spPr>
      </p:pic>
      <p:sp>
        <p:nvSpPr>
          <p:cNvPr id="8" name="TextBox 7"/>
          <p:cNvSpPr txBox="1"/>
          <p:nvPr/>
        </p:nvSpPr>
        <p:spPr>
          <a:xfrm>
            <a:off x="5486400" y="4800600"/>
            <a:ext cx="3200400" cy="523220"/>
          </a:xfrm>
          <a:prstGeom prst="rect">
            <a:avLst/>
          </a:prstGeom>
          <a:noFill/>
        </p:spPr>
        <p:txBody>
          <a:bodyPr wrap="square" rtlCol="0">
            <a:spAutoFit/>
          </a:bodyPr>
          <a:lstStyle/>
          <a:p>
            <a:r>
              <a:rPr lang="en-US" sz="2800" dirty="0" smtClean="0"/>
              <a:t>Thomas A Edison</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14"/>
                                        </p:tgtEl>
                                        <p:attrNameLst>
                                          <p:attrName>style.visibility</p:attrName>
                                        </p:attrNameLst>
                                      </p:cBhvr>
                                      <p:to>
                                        <p:strVal val="visible"/>
                                      </p:to>
                                    </p:set>
                                    <p:anim calcmode="lin" valueType="num">
                                      <p:cBhvr additive="base">
                                        <p:cTn id="7" dur="500" fill="hold"/>
                                        <p:tgtEl>
                                          <p:spTgt spid="90114"/>
                                        </p:tgtEl>
                                        <p:attrNameLst>
                                          <p:attrName>ppt_x</p:attrName>
                                        </p:attrNameLst>
                                      </p:cBhvr>
                                      <p:tavLst>
                                        <p:tav tm="0">
                                          <p:val>
                                            <p:strVal val="#ppt_x"/>
                                          </p:val>
                                        </p:tav>
                                        <p:tav tm="100000">
                                          <p:val>
                                            <p:strVal val="#ppt_x"/>
                                          </p:val>
                                        </p:tav>
                                      </p:tavLst>
                                    </p:anim>
                                    <p:anim calcmode="lin" valueType="num">
                                      <p:cBhvr additive="base">
                                        <p:cTn id="8" dur="500" fill="hold"/>
                                        <p:tgtEl>
                                          <p:spTgt spid="901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p:bldP spid="5" grpId="0"/>
      <p:bldP spid="6"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1"/>
          <p:cNvSpPr>
            <a:spLocks noChangeArrowheads="1"/>
          </p:cNvSpPr>
          <p:nvPr/>
        </p:nvSpPr>
        <p:spPr bwMode="auto">
          <a:xfrm>
            <a:off x="0" y="0"/>
            <a:ext cx="5715000" cy="4954588"/>
          </a:xfrm>
          <a:prstGeom prst="rect">
            <a:avLst/>
          </a:prstGeom>
          <a:noFill/>
          <a:ln w="9525">
            <a:noFill/>
            <a:miter lim="800000"/>
            <a:headEnd/>
            <a:tailEnd/>
          </a:ln>
        </p:spPr>
        <p:txBody>
          <a:bodyPr>
            <a:spAutoFit/>
          </a:bodyPr>
          <a:lstStyle/>
          <a:p>
            <a:r>
              <a:rPr lang="en-US" sz="3200" b="1" dirty="0">
                <a:latin typeface="Calibri" pitchFamily="34" charset="0"/>
              </a:rPr>
              <a:t>A.M. Turing Award is an annual prize given by the </a:t>
            </a:r>
            <a:r>
              <a:rPr lang="en-US" sz="3200" b="1" dirty="0">
                <a:latin typeface="Calibri" pitchFamily="34" charset="0"/>
                <a:hlinkClick r:id="rId2" tooltip="Association for Computing Machinery"/>
              </a:rPr>
              <a:t>Association for Computing Machinery</a:t>
            </a:r>
            <a:r>
              <a:rPr lang="en-US" sz="3200" b="1" dirty="0">
                <a:latin typeface="Calibri" pitchFamily="34" charset="0"/>
              </a:rPr>
              <a:t> (ACM), </a:t>
            </a:r>
            <a:r>
              <a:rPr lang="en-US" sz="3200" b="1" dirty="0">
                <a:solidFill>
                  <a:srgbClr val="FF0000"/>
                </a:solidFill>
                <a:latin typeface="Calibri" pitchFamily="34" charset="0"/>
              </a:rPr>
              <a:t>Recognized as the highest distinction in computer science and the </a:t>
            </a:r>
          </a:p>
          <a:p>
            <a:r>
              <a:rPr lang="en-US" sz="3600" b="1" dirty="0">
                <a:latin typeface="Calibri" pitchFamily="34" charset="0"/>
                <a:hlinkClick r:id="rId3" tooltip="List of prizes known as the Nobel of a field"/>
              </a:rPr>
              <a:t>Nobel Prize of computing</a:t>
            </a:r>
            <a:r>
              <a:rPr lang="en-US" sz="3600" b="1" dirty="0">
                <a:latin typeface="Calibri" pitchFamily="34" charset="0"/>
              </a:rPr>
              <a:t>.</a:t>
            </a:r>
          </a:p>
          <a:p>
            <a:r>
              <a:rPr lang="en-US" sz="4000" b="1" dirty="0">
                <a:solidFill>
                  <a:srgbClr val="FF0000"/>
                </a:solidFill>
                <a:latin typeface="Calibri" pitchFamily="34" charset="0"/>
              </a:rPr>
              <a:t>First award :1966</a:t>
            </a:r>
            <a:endParaRPr lang="en-US" sz="3600" b="1" baseline="30000" dirty="0">
              <a:solidFill>
                <a:srgbClr val="FF0000"/>
              </a:solidFill>
              <a:latin typeface="Calibri" pitchFamily="34" charset="0"/>
            </a:endParaRPr>
          </a:p>
          <a:p>
            <a:endParaRPr lang="en-US" sz="6600" baseline="30000" dirty="0">
              <a:latin typeface="Calibri" pitchFamily="34" charset="0"/>
            </a:endParaRPr>
          </a:p>
        </p:txBody>
      </p:sp>
      <p:sp>
        <p:nvSpPr>
          <p:cNvPr id="5" name="Rectangle 4"/>
          <p:cNvSpPr>
            <a:spLocks noChangeArrowheads="1"/>
          </p:cNvSpPr>
          <p:nvPr/>
        </p:nvSpPr>
        <p:spPr bwMode="auto">
          <a:xfrm>
            <a:off x="0" y="3933825"/>
            <a:ext cx="9144000" cy="2431435"/>
          </a:xfrm>
          <a:prstGeom prst="rect">
            <a:avLst/>
          </a:prstGeom>
          <a:noFill/>
          <a:ln w="9525">
            <a:noFill/>
            <a:miter lim="800000"/>
            <a:headEnd/>
            <a:tailEnd/>
          </a:ln>
        </p:spPr>
        <p:txBody>
          <a:bodyPr>
            <a:spAutoFit/>
          </a:bodyPr>
          <a:lstStyle/>
          <a:p>
            <a:endParaRPr lang="en-US" sz="3200" dirty="0">
              <a:latin typeface="Calibri" pitchFamily="34" charset="0"/>
            </a:endParaRPr>
          </a:p>
          <a:p>
            <a:endParaRPr lang="en-US" sz="3200" dirty="0">
              <a:latin typeface="Calibri" pitchFamily="34" charset="0"/>
            </a:endParaRPr>
          </a:p>
          <a:p>
            <a:r>
              <a:rPr lang="en-US" sz="2400" b="1" dirty="0"/>
              <a:t>First Turing Award to Alan J Perlis,  United States – 1966</a:t>
            </a:r>
          </a:p>
          <a:p>
            <a:r>
              <a:rPr lang="en-US" sz="2400" b="1" dirty="0"/>
              <a:t>CITATION  For his influence in the </a:t>
            </a:r>
            <a:r>
              <a:rPr lang="en-US" sz="3200" b="1" dirty="0">
                <a:solidFill>
                  <a:srgbClr val="FF0000"/>
                </a:solidFill>
              </a:rPr>
              <a:t>area of advanced programming techniques and compiler construction</a:t>
            </a:r>
            <a:r>
              <a:rPr lang="en-US" sz="2400" dirty="0"/>
              <a:t>.</a:t>
            </a:r>
          </a:p>
        </p:txBody>
      </p:sp>
      <p:pic>
        <p:nvPicPr>
          <p:cNvPr id="228356" name="Picture 4" descr="A. J. Perlis "/>
          <p:cNvPicPr>
            <a:picLocks noChangeAspect="1" noChangeArrowheads="1"/>
          </p:cNvPicPr>
          <p:nvPr/>
        </p:nvPicPr>
        <p:blipFill>
          <a:blip r:embed="rId4" cstate="print"/>
          <a:srcRect/>
          <a:stretch>
            <a:fillRect/>
          </a:stretch>
        </p:blipFill>
        <p:spPr bwMode="auto">
          <a:xfrm>
            <a:off x="6096000" y="228600"/>
            <a:ext cx="2982913" cy="2819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3058"/>
                                        </p:tgtEl>
                                        <p:attrNameLst>
                                          <p:attrName>style.visibility</p:attrName>
                                        </p:attrNameLst>
                                      </p:cBhvr>
                                      <p:to>
                                        <p:strVal val="visible"/>
                                      </p:to>
                                    </p:set>
                                    <p:anim calcmode="lin" valueType="num">
                                      <p:cBhvr additive="base">
                                        <p:cTn id="7" dur="500" fill="hold"/>
                                        <p:tgtEl>
                                          <p:spTgt spid="173058"/>
                                        </p:tgtEl>
                                        <p:attrNameLst>
                                          <p:attrName>ppt_x</p:attrName>
                                        </p:attrNameLst>
                                      </p:cBhvr>
                                      <p:tavLst>
                                        <p:tav tm="0">
                                          <p:val>
                                            <p:strVal val="#ppt_x"/>
                                          </p:val>
                                        </p:tav>
                                        <p:tav tm="100000">
                                          <p:val>
                                            <p:strVal val="#ppt_x"/>
                                          </p:val>
                                        </p:tav>
                                      </p:tavLst>
                                    </p:anim>
                                    <p:anim calcmode="lin" valueType="num">
                                      <p:cBhvr additive="base">
                                        <p:cTn id="8" dur="500" fill="hold"/>
                                        <p:tgtEl>
                                          <p:spTgt spid="1730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28356"/>
                                        </p:tgtEl>
                                        <p:attrNameLst>
                                          <p:attrName>style.visibility</p:attrName>
                                        </p:attrNameLst>
                                      </p:cBhvr>
                                      <p:to>
                                        <p:strVal val="visible"/>
                                      </p:to>
                                    </p:set>
                                    <p:anim calcmode="lin" valueType="num">
                                      <p:cBhvr additive="base">
                                        <p:cTn id="23" dur="500" fill="hold"/>
                                        <p:tgtEl>
                                          <p:spTgt spid="228356"/>
                                        </p:tgtEl>
                                        <p:attrNameLst>
                                          <p:attrName>ppt_x</p:attrName>
                                        </p:attrNameLst>
                                      </p:cBhvr>
                                      <p:tavLst>
                                        <p:tav tm="0">
                                          <p:val>
                                            <p:strVal val="#ppt_x"/>
                                          </p:val>
                                        </p:tav>
                                        <p:tav tm="100000">
                                          <p:val>
                                            <p:strVal val="#ppt_x"/>
                                          </p:val>
                                        </p:tav>
                                      </p:tavLst>
                                    </p:anim>
                                    <p:anim calcmode="lin" valueType="num">
                                      <p:cBhvr additive="base">
                                        <p:cTn id="24" dur="500" fill="hold"/>
                                        <p:tgtEl>
                                          <p:spTgt spid="22835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1"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1"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 calcmode="lin" valueType="num">
                                      <p:cBhvr additive="base">
                                        <p:cTn id="3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p:bldP spid="5" grpId="0" build="allAtOnce"/>
      <p:bldP spid="5" grpI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lt;b&gt;Ian Goodfellow&lt;/b&gt; on Twitter: &amp;quot;My copy just arrived! https://t.co/P6WYwvnwgi&amp;quot;"/>
          <p:cNvPicPr>
            <a:picLocks noChangeAspect="1" noChangeArrowheads="1"/>
          </p:cNvPicPr>
          <p:nvPr/>
        </p:nvPicPr>
        <p:blipFill>
          <a:blip r:embed="rId2" cstate="print"/>
          <a:srcRect/>
          <a:stretch>
            <a:fillRect/>
          </a:stretch>
        </p:blipFill>
        <p:spPr bwMode="auto">
          <a:xfrm>
            <a:off x="0" y="0"/>
            <a:ext cx="4800600" cy="6858000"/>
          </a:xfrm>
          <a:prstGeom prst="rect">
            <a:avLst/>
          </a:prstGeom>
          <a:noFill/>
          <a:ln w="9525">
            <a:noFill/>
            <a:miter lim="800000"/>
            <a:headEnd/>
            <a:tailEnd/>
          </a:ln>
        </p:spPr>
      </p:pic>
      <p:sp>
        <p:nvSpPr>
          <p:cNvPr id="33806" name="TextBox 3"/>
          <p:cNvSpPr txBox="1">
            <a:spLocks noChangeArrowheads="1"/>
          </p:cNvSpPr>
          <p:nvPr/>
        </p:nvSpPr>
        <p:spPr bwMode="auto">
          <a:xfrm>
            <a:off x="2362200" y="0"/>
            <a:ext cx="4343400" cy="461665"/>
          </a:xfrm>
          <a:prstGeom prst="rect">
            <a:avLst/>
          </a:prstGeom>
          <a:noFill/>
          <a:ln w="9525">
            <a:noFill/>
            <a:miter lim="800000"/>
            <a:headEnd/>
            <a:tailEnd/>
          </a:ln>
        </p:spPr>
        <p:txBody>
          <a:bodyPr>
            <a:spAutoFit/>
          </a:bodyPr>
          <a:lstStyle/>
          <a:p>
            <a:r>
              <a:rPr lang="en-US" sz="2400" dirty="0"/>
              <a:t>Ian </a:t>
            </a:r>
            <a:r>
              <a:rPr lang="en-US" sz="2400" dirty="0" err="1"/>
              <a:t>Goodfellow</a:t>
            </a:r>
            <a:endParaRPr lang="en-US" sz="2400" dirty="0"/>
          </a:p>
        </p:txBody>
      </p:sp>
      <p:graphicFrame>
        <p:nvGraphicFramePr>
          <p:cNvPr id="5" name="Table 4"/>
          <p:cNvGraphicFramePr>
            <a:graphicFrameLocks noGrp="1"/>
          </p:cNvGraphicFramePr>
          <p:nvPr/>
        </p:nvGraphicFramePr>
        <p:xfrm>
          <a:off x="5029200" y="0"/>
          <a:ext cx="4114800" cy="5791200"/>
        </p:xfrm>
        <a:graphic>
          <a:graphicData uri="http://schemas.openxmlformats.org/drawingml/2006/table">
            <a:tbl>
              <a:tblPr/>
              <a:tblGrid>
                <a:gridCol w="4114800"/>
              </a:tblGrid>
              <a:tr h="1761241">
                <a:tc>
                  <a:txBody>
                    <a:bodyPr/>
                    <a:lstStyle/>
                    <a:p>
                      <a:pPr algn="l" fontAlgn="t"/>
                      <a:r>
                        <a:rPr lang="en-US" sz="2400" b="1" u="none" strike="noStrike" dirty="0" smtClean="0">
                          <a:solidFill>
                            <a:srgbClr val="0B0080"/>
                          </a:solidFill>
                          <a:hlinkClick r:id="rId3" tooltip="Google Brain"/>
                        </a:rPr>
                        <a:t>Institutions : Google </a:t>
                      </a:r>
                      <a:r>
                        <a:rPr lang="en-US" sz="2400" b="1" u="none" strike="noStrike" dirty="0">
                          <a:solidFill>
                            <a:srgbClr val="0B0080"/>
                          </a:solidFill>
                          <a:hlinkClick r:id="rId3" tooltip="Google Brain"/>
                        </a:rPr>
                        <a:t>Brain</a:t>
                      </a:r>
                      <a:r>
                        <a:rPr lang="en-US" sz="2400" b="1" dirty="0"/>
                        <a:t/>
                      </a:r>
                      <a:br>
                        <a:rPr lang="en-US" sz="2400" b="1" dirty="0"/>
                      </a:br>
                      <a:r>
                        <a:rPr lang="en-US" sz="2400" b="1" u="sng" dirty="0" err="1" smtClean="0">
                          <a:solidFill>
                            <a:srgbClr val="0B0080"/>
                          </a:solidFill>
                          <a:hlinkClick r:id="rId4"/>
                        </a:rPr>
                        <a:t>OpenAI</a:t>
                      </a:r>
                      <a:r>
                        <a:rPr lang="en-US" sz="2400" b="1" u="sng" dirty="0" smtClean="0">
                          <a:solidFill>
                            <a:srgbClr val="0B0080"/>
                          </a:solidFill>
                        </a:rPr>
                        <a:t>, Now in Google Research</a:t>
                      </a:r>
                    </a:p>
                    <a:p>
                      <a:pPr algn="l" fontAlgn="t"/>
                      <a:endParaRPr lang="en-US" sz="2400" dirty="0"/>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4029959">
                <a:tc>
                  <a:txBody>
                    <a:bodyPr/>
                    <a:lstStyle/>
                    <a:p>
                      <a:pPr algn="l" fontAlgn="t"/>
                      <a:r>
                        <a:rPr lang="en-US" sz="2400" b="1" u="none" strike="noStrike" dirty="0" smtClean="0">
                          <a:solidFill>
                            <a:srgbClr val="0B0080"/>
                          </a:solidFill>
                          <a:hlinkClick r:id="rId5" tooltip="Yoshua Bengio"/>
                        </a:rPr>
                        <a:t>Doctoral Advisor :  </a:t>
                      </a:r>
                    </a:p>
                    <a:p>
                      <a:pPr algn="l" fontAlgn="t"/>
                      <a:r>
                        <a:rPr lang="en-US" sz="2400" b="1" dirty="0" err="1" smtClean="0">
                          <a:solidFill>
                            <a:srgbClr val="FF0000"/>
                          </a:solidFill>
                        </a:rPr>
                        <a:t>Yoshua</a:t>
                      </a:r>
                      <a:r>
                        <a:rPr lang="en-US" sz="2400" b="1" dirty="0" smtClean="0">
                          <a:solidFill>
                            <a:srgbClr val="FF0000"/>
                          </a:solidFill>
                        </a:rPr>
                        <a:t> </a:t>
                      </a:r>
                      <a:r>
                        <a:rPr lang="en-US" sz="2400" b="1" dirty="0" err="1" smtClean="0">
                          <a:solidFill>
                            <a:srgbClr val="FF0000"/>
                          </a:solidFill>
                        </a:rPr>
                        <a:t>Bengio</a:t>
                      </a:r>
                      <a:endParaRPr lang="en-US" sz="2400" b="1" dirty="0" smtClean="0">
                        <a:solidFill>
                          <a:srgbClr val="FF0000"/>
                        </a:solidFill>
                      </a:endParaRPr>
                    </a:p>
                    <a:p>
                      <a:pPr algn="l" fontAlgn="t"/>
                      <a:r>
                        <a:rPr lang="en-US" sz="2400" b="1" dirty="0" smtClean="0">
                          <a:solidFill>
                            <a:srgbClr val="FF0000"/>
                          </a:solidFill>
                        </a:rPr>
                        <a:t>Aaron </a:t>
                      </a:r>
                      <a:r>
                        <a:rPr lang="en-US" sz="2400" b="1" dirty="0" err="1" smtClean="0">
                          <a:solidFill>
                            <a:srgbClr val="FF0000"/>
                          </a:solidFill>
                        </a:rPr>
                        <a:t>Courville</a:t>
                      </a:r>
                      <a:endParaRPr lang="en-US" sz="2400" b="1" i="0" kern="1200" dirty="0" smtClean="0">
                        <a:solidFill>
                          <a:schemeClr val="tx1"/>
                        </a:solidFill>
                        <a:latin typeface="+mn-lt"/>
                        <a:ea typeface="+mn-ea"/>
                        <a:cs typeface="+mn-cs"/>
                      </a:endParaRPr>
                    </a:p>
                    <a:p>
                      <a:pPr algn="l" fontAlgn="t"/>
                      <a:r>
                        <a:rPr lang="en-US" sz="2400" b="1" i="0" kern="1200" dirty="0" smtClean="0">
                          <a:solidFill>
                            <a:schemeClr val="tx1"/>
                          </a:solidFill>
                          <a:latin typeface="+mn-lt"/>
                          <a:ea typeface="+mn-ea"/>
                          <a:cs typeface="+mn-cs"/>
                        </a:rPr>
                        <a:t>PhD in machine learning, University of Montreal, 2014</a:t>
                      </a:r>
                    </a:p>
                    <a:p>
                      <a:pPr algn="l" fontAlgn="t"/>
                      <a:r>
                        <a:rPr lang="en-US" sz="1800" b="1" i="0" kern="1200" dirty="0" smtClean="0">
                          <a:solidFill>
                            <a:schemeClr val="tx1"/>
                          </a:solidFill>
                          <a:latin typeface="+mn-lt"/>
                          <a:ea typeface="+mn-ea"/>
                          <a:cs typeface="+mn-cs"/>
                        </a:rPr>
                        <a:t> </a:t>
                      </a:r>
                      <a:r>
                        <a:rPr lang="en-US" sz="2800" b="1" i="0" kern="1200" dirty="0" smtClean="0">
                          <a:solidFill>
                            <a:schemeClr val="tx1"/>
                          </a:solidFill>
                          <a:latin typeface="+mn-lt"/>
                          <a:ea typeface="+mn-ea"/>
                          <a:cs typeface="+mn-cs"/>
                        </a:rPr>
                        <a:t>He invented </a:t>
                      </a:r>
                      <a:r>
                        <a:rPr lang="en-US" sz="2800" b="1" i="0" kern="1200" dirty="0" smtClean="0">
                          <a:solidFill>
                            <a:srgbClr val="FF0000"/>
                          </a:solidFill>
                          <a:latin typeface="+mn-lt"/>
                          <a:ea typeface="+mn-ea"/>
                          <a:cs typeface="+mn-cs"/>
                        </a:rPr>
                        <a:t>Generative Adversarial Networks</a:t>
                      </a:r>
                      <a:r>
                        <a:rPr lang="en-US" sz="2800" b="1" i="0" kern="1200" dirty="0" smtClean="0">
                          <a:solidFill>
                            <a:schemeClr val="tx1"/>
                          </a:solidFill>
                          <a:latin typeface="+mn-lt"/>
                          <a:ea typeface="+mn-ea"/>
                          <a:cs typeface="+mn-cs"/>
                        </a:rPr>
                        <a:t>(GANs) </a:t>
                      </a:r>
                      <a:endParaRPr lang="en-US" sz="2400" b="1" dirty="0"/>
                    </a:p>
                  </a:txBody>
                  <a:tcP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 calcmode="lin" valueType="num">
                                      <p:cBhvr additive="base">
                                        <p:cTn id="7" dur="500" fill="hold"/>
                                        <p:tgtEl>
                                          <p:spTgt spid="33794"/>
                                        </p:tgtEl>
                                        <p:attrNameLst>
                                          <p:attrName>ppt_x</p:attrName>
                                        </p:attrNameLst>
                                      </p:cBhvr>
                                      <p:tavLst>
                                        <p:tav tm="0">
                                          <p:val>
                                            <p:strVal val="#ppt_x"/>
                                          </p:val>
                                        </p:tav>
                                        <p:tav tm="100000">
                                          <p:val>
                                            <p:strVal val="#ppt_x"/>
                                          </p:val>
                                        </p:tav>
                                      </p:tavLst>
                                    </p:anim>
                                    <p:anim calcmode="lin" valueType="num">
                                      <p:cBhvr additive="base">
                                        <p:cTn id="8" dur="500" fill="hold"/>
                                        <p:tgtEl>
                                          <p:spTgt spid="33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806"/>
                                        </p:tgtEl>
                                        <p:attrNameLst>
                                          <p:attrName>style.visibility</p:attrName>
                                        </p:attrNameLst>
                                      </p:cBhvr>
                                      <p:to>
                                        <p:strVal val="visible"/>
                                      </p:to>
                                    </p:set>
                                    <p:anim calcmode="lin" valueType="num">
                                      <p:cBhvr additive="base">
                                        <p:cTn id="13" dur="500" fill="hold"/>
                                        <p:tgtEl>
                                          <p:spTgt spid="33806"/>
                                        </p:tgtEl>
                                        <p:attrNameLst>
                                          <p:attrName>ppt_x</p:attrName>
                                        </p:attrNameLst>
                                      </p:cBhvr>
                                      <p:tavLst>
                                        <p:tav tm="0">
                                          <p:val>
                                            <p:strVal val="#ppt_x"/>
                                          </p:val>
                                        </p:tav>
                                        <p:tav tm="100000">
                                          <p:val>
                                            <p:strVal val="#ppt_x"/>
                                          </p:val>
                                        </p:tav>
                                      </p:tavLst>
                                    </p:anim>
                                    <p:anim calcmode="lin" valueType="num">
                                      <p:cBhvr additive="base">
                                        <p:cTn id="14" dur="500" fill="hold"/>
                                        <p:tgtEl>
                                          <p:spTgt spid="3380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lum bright="-26000"/>
          </a:blip>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632859"/>
          </a:xfrm>
          <a:prstGeom prst="rect">
            <a:avLst/>
          </a:prstGeom>
        </p:spPr>
        <p:txBody>
          <a:bodyPr wrap="square">
            <a:spAutoFit/>
          </a:bodyPr>
          <a:lstStyle/>
          <a:p>
            <a:r>
              <a:rPr lang="en-US" sz="3200" b="1" dirty="0" smtClean="0"/>
              <a:t>The </a:t>
            </a:r>
            <a:r>
              <a:rPr lang="en-US" sz="3200" b="1" dirty="0" smtClean="0">
                <a:solidFill>
                  <a:srgbClr val="FF0000"/>
                </a:solidFill>
              </a:rPr>
              <a:t>Losses</a:t>
            </a:r>
            <a:r>
              <a:rPr lang="en-US" sz="3200" b="1" dirty="0" smtClean="0"/>
              <a:t> in these neural networks are primarily a function of </a:t>
            </a:r>
            <a:r>
              <a:rPr lang="en-US" sz="3200" b="1" dirty="0" smtClean="0">
                <a:solidFill>
                  <a:srgbClr val="FF0000"/>
                </a:solidFill>
              </a:rPr>
              <a:t>how the other network performs</a:t>
            </a:r>
            <a:r>
              <a:rPr lang="en-US" sz="3200" b="1" dirty="0" smtClean="0"/>
              <a:t>:</a:t>
            </a:r>
          </a:p>
          <a:p>
            <a:endParaRPr lang="en-US" sz="3200" b="1" dirty="0" smtClean="0"/>
          </a:p>
          <a:p>
            <a:pPr lvl="2">
              <a:buFont typeface="Wingdings" pitchFamily="2" charset="2"/>
              <a:buChar char="§"/>
            </a:pPr>
            <a:r>
              <a:rPr lang="en-US" sz="4000" b="1" i="1" dirty="0" smtClean="0"/>
              <a:t>Discriminator network loss is a function of generator network quality </a:t>
            </a:r>
            <a:r>
              <a:rPr lang="en-US" sz="3200" b="1" dirty="0" smtClean="0"/>
              <a:t>-  </a:t>
            </a:r>
            <a:r>
              <a:rPr lang="en-US" sz="3200" b="1" dirty="0" smtClean="0">
                <a:solidFill>
                  <a:srgbClr val="FF0000"/>
                </a:solidFill>
              </a:rPr>
              <a:t>Discriminator Loss is high for the discriminator if it gets fooled by the generator’s fake images</a:t>
            </a:r>
          </a:p>
          <a:p>
            <a:pPr lvl="2">
              <a:buFont typeface="Wingdings" pitchFamily="2" charset="2"/>
              <a:buChar char="§"/>
            </a:pPr>
            <a:endParaRPr lang="en-US" sz="3200" b="1" dirty="0" smtClean="0"/>
          </a:p>
          <a:p>
            <a:pPr lvl="2">
              <a:buFont typeface="Wingdings" pitchFamily="2" charset="2"/>
              <a:buChar char="§"/>
            </a:pPr>
            <a:r>
              <a:rPr lang="en-US" sz="4000" b="1" i="1" dirty="0" smtClean="0"/>
              <a:t>Generator network loss is a function of discriminator network quality </a:t>
            </a:r>
            <a:r>
              <a:rPr lang="en-US" sz="3200" b="1" dirty="0" smtClean="0"/>
              <a:t>— </a:t>
            </a:r>
            <a:r>
              <a:rPr lang="en-US" sz="3200" b="1" dirty="0" smtClean="0">
                <a:solidFill>
                  <a:srgbClr val="FF0000"/>
                </a:solidFill>
              </a:rPr>
              <a:t>Generator</a:t>
            </a:r>
            <a:r>
              <a:rPr lang="en-US" sz="3200" b="1" dirty="0" smtClean="0"/>
              <a:t> </a:t>
            </a:r>
            <a:r>
              <a:rPr lang="en-US" sz="3200" b="1" dirty="0" smtClean="0">
                <a:solidFill>
                  <a:srgbClr val="FF0000"/>
                </a:solidFill>
              </a:rPr>
              <a:t>Loss is high if the generator</a:t>
            </a:r>
            <a:r>
              <a:rPr lang="en-US" sz="3200" b="1" dirty="0" smtClean="0"/>
              <a:t> </a:t>
            </a:r>
            <a:r>
              <a:rPr lang="en-US" sz="3200" b="1" dirty="0" smtClean="0">
                <a:solidFill>
                  <a:srgbClr val="FF0000"/>
                </a:solidFill>
              </a:rPr>
              <a:t>is not able to fool the discriminator.</a:t>
            </a:r>
          </a:p>
          <a:p>
            <a:endParaRPr lang="en-US" sz="2400"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740307"/>
          </a:xfrm>
          <a:prstGeom prst="rect">
            <a:avLst/>
          </a:prstGeom>
        </p:spPr>
        <p:txBody>
          <a:bodyPr wrap="square">
            <a:spAutoFit/>
          </a:bodyPr>
          <a:lstStyle/>
          <a:p>
            <a:pPr>
              <a:buFont typeface="Wingdings" pitchFamily="2" charset="2"/>
              <a:buChar char="ü"/>
            </a:pPr>
            <a:r>
              <a:rPr lang="en-US" sz="3600" b="1" dirty="0" smtClean="0"/>
              <a:t>In the training phase, Discriminator and Generator networks are </a:t>
            </a:r>
            <a:r>
              <a:rPr lang="en-US" sz="3600" b="1" dirty="0" smtClean="0">
                <a:solidFill>
                  <a:srgbClr val="FF0000"/>
                </a:solidFill>
              </a:rPr>
              <a:t>trained</a:t>
            </a:r>
            <a:r>
              <a:rPr lang="en-US" sz="3600" b="1" dirty="0" smtClean="0"/>
              <a:t> sequentially intending to improve both the Discriminator and Generator performance.</a:t>
            </a:r>
          </a:p>
          <a:p>
            <a:pPr>
              <a:buFont typeface="Wingdings" pitchFamily="2" charset="2"/>
              <a:buChar char="ü"/>
            </a:pPr>
            <a:endParaRPr lang="en-US" sz="3600" b="1" dirty="0" smtClean="0"/>
          </a:p>
          <a:p>
            <a:pPr>
              <a:buFont typeface="Wingdings" pitchFamily="2" charset="2"/>
              <a:buChar char="ü"/>
            </a:pPr>
            <a:r>
              <a:rPr lang="en-US" sz="3600" b="1" dirty="0" smtClean="0"/>
              <a:t>The objective is to end up with </a:t>
            </a:r>
            <a:r>
              <a:rPr lang="en-US" sz="3600" b="1" dirty="0" smtClean="0">
                <a:solidFill>
                  <a:srgbClr val="FF0000"/>
                </a:solidFill>
              </a:rPr>
              <a:t>weights</a:t>
            </a:r>
            <a:r>
              <a:rPr lang="en-US" sz="3600" b="1" dirty="0" smtClean="0"/>
              <a:t> that help Generators to generate realistic looking images. </a:t>
            </a:r>
          </a:p>
          <a:p>
            <a:pPr>
              <a:buFont typeface="Wingdings" pitchFamily="2" charset="2"/>
              <a:buChar char="ü"/>
            </a:pPr>
            <a:endParaRPr lang="en-US" sz="3600" b="1" dirty="0" smtClean="0"/>
          </a:p>
          <a:p>
            <a:pPr>
              <a:buFont typeface="Wingdings" pitchFamily="2" charset="2"/>
              <a:buChar char="ü"/>
            </a:pPr>
            <a:r>
              <a:rPr lang="en-US" sz="3600" b="1" i="1" dirty="0" smtClean="0"/>
              <a:t>In the end, we can use the Generator Neural network to generate fake images from Random Noise.</a:t>
            </a:r>
            <a:endParaRPr lang="en-US" sz="3600" b="1"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00200"/>
            <a:ext cx="9144000" cy="2862322"/>
          </a:xfrm>
          <a:prstGeom prst="rect">
            <a:avLst/>
          </a:prstGeom>
        </p:spPr>
        <p:txBody>
          <a:bodyPr wrap="square">
            <a:spAutoFit/>
          </a:bodyPr>
          <a:lstStyle/>
          <a:p>
            <a:r>
              <a:rPr lang="en-US" sz="6000" b="1" dirty="0" smtClean="0"/>
              <a:t>Hardware for Machine Learning - a New Type of Challenge for Processing</a:t>
            </a:r>
            <a:endParaRPr lang="en-US" sz="60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048083"/>
          </a:xfrm>
          <a:prstGeom prst="rect">
            <a:avLst/>
          </a:prstGeom>
        </p:spPr>
        <p:txBody>
          <a:bodyPr wrap="square">
            <a:spAutoFit/>
          </a:bodyPr>
          <a:lstStyle/>
          <a:p>
            <a:r>
              <a:rPr lang="en-US" sz="3200" b="1" dirty="0" smtClean="0"/>
              <a:t> </a:t>
            </a:r>
            <a:r>
              <a:rPr lang="en-US" sz="2800" b="1" dirty="0" smtClean="0">
                <a:solidFill>
                  <a:srgbClr val="FF0000"/>
                </a:solidFill>
              </a:rPr>
              <a:t>Deep learning </a:t>
            </a:r>
            <a:r>
              <a:rPr lang="en-US" sz="2800" b="1" dirty="0" smtClean="0"/>
              <a:t>involves huge amount of </a:t>
            </a:r>
            <a:r>
              <a:rPr lang="en-US" sz="2800" b="1" dirty="0" smtClean="0">
                <a:solidFill>
                  <a:srgbClr val="FF0000"/>
                </a:solidFill>
              </a:rPr>
              <a:t>matrix multiplications </a:t>
            </a:r>
            <a:r>
              <a:rPr lang="en-US" sz="2800" b="1" dirty="0" smtClean="0"/>
              <a:t>and other operations </a:t>
            </a:r>
          </a:p>
          <a:p>
            <a:r>
              <a:rPr lang="en-US" sz="2800" b="1" dirty="0" smtClean="0"/>
              <a:t>which can be massively parallelized and  can be sped up on GPUs which are optimized for </a:t>
            </a:r>
            <a:r>
              <a:rPr lang="en-US" sz="2800" b="1" dirty="0" smtClean="0">
                <a:solidFill>
                  <a:srgbClr val="FF0000"/>
                </a:solidFill>
              </a:rPr>
              <a:t>matrix calculations </a:t>
            </a:r>
            <a:r>
              <a:rPr lang="en-US" sz="2800" b="1" dirty="0" smtClean="0"/>
              <a:t>resulting in faster training with the </a:t>
            </a:r>
            <a:r>
              <a:rPr lang="en-US" sz="2800" b="1" dirty="0" smtClean="0">
                <a:solidFill>
                  <a:srgbClr val="FF0000"/>
                </a:solidFill>
              </a:rPr>
              <a:t>order that is 50 times faster</a:t>
            </a:r>
          </a:p>
          <a:p>
            <a:endParaRPr lang="en-US" sz="2800" dirty="0" smtClean="0"/>
          </a:p>
          <a:p>
            <a:r>
              <a:rPr lang="en-US" sz="2800" b="1" dirty="0" smtClean="0"/>
              <a:t>Modern GPUs are very efficient at manipulating </a:t>
            </a:r>
            <a:r>
              <a:rPr lang="en-US" sz="2800" b="1" dirty="0" smtClean="0">
                <a:hlinkClick r:id="rId2" tooltip="Computer graphics"/>
              </a:rPr>
              <a:t>computer graphics</a:t>
            </a:r>
            <a:r>
              <a:rPr lang="en-US" sz="2800" b="1" dirty="0" smtClean="0"/>
              <a:t> and </a:t>
            </a:r>
            <a:r>
              <a:rPr lang="en-US" sz="2800" b="1" dirty="0" smtClean="0">
                <a:hlinkClick r:id="rId3" tooltip="Image processing"/>
              </a:rPr>
              <a:t>image processing</a:t>
            </a:r>
            <a:r>
              <a:rPr lang="en-US" sz="2800" b="1" dirty="0" smtClean="0"/>
              <a:t>. </a:t>
            </a:r>
          </a:p>
          <a:p>
            <a:endParaRPr lang="en-US" sz="2800" b="1" dirty="0" smtClean="0"/>
          </a:p>
          <a:p>
            <a:r>
              <a:rPr lang="en-US" sz="2800" b="1" dirty="0" smtClean="0"/>
              <a:t>Key  GPU manufacturers  :</a:t>
            </a:r>
          </a:p>
          <a:p>
            <a:r>
              <a:rPr lang="en-US" sz="2800" b="1" dirty="0" err="1" smtClean="0">
                <a:solidFill>
                  <a:srgbClr val="FF0000"/>
                </a:solidFill>
              </a:rPr>
              <a:t>Nvidia</a:t>
            </a:r>
            <a:r>
              <a:rPr lang="en-US" sz="2800" b="1" dirty="0" smtClean="0">
                <a:solidFill>
                  <a:srgbClr val="FF0000"/>
                </a:solidFill>
              </a:rPr>
              <a:t> (first GPU geForce256), AMD(advanced micro </a:t>
            </a:r>
            <a:r>
              <a:rPr lang="en-US" sz="2800" b="1" dirty="0" err="1" smtClean="0">
                <a:solidFill>
                  <a:srgbClr val="FF0000"/>
                </a:solidFill>
              </a:rPr>
              <a:t>devies</a:t>
            </a:r>
            <a:r>
              <a:rPr lang="en-US" sz="2800" b="1" dirty="0" smtClean="0">
                <a:solidFill>
                  <a:srgbClr val="FF0000"/>
                </a:solidFill>
              </a:rPr>
              <a:t>), Intel, Tesla</a:t>
            </a:r>
            <a:r>
              <a:rPr lang="en-US" sz="2800" b="1" dirty="0" smtClean="0"/>
              <a:t>, </a:t>
            </a:r>
            <a:r>
              <a:rPr lang="en-US" sz="2800" b="1" dirty="0" smtClean="0">
                <a:solidFill>
                  <a:srgbClr val="FF0000"/>
                </a:solidFill>
              </a:rPr>
              <a:t>Amazon Web Services (AWS)  etc.</a:t>
            </a:r>
          </a:p>
          <a:p>
            <a:endParaRPr lang="en-US" sz="2800" b="1" dirty="0" smtClean="0"/>
          </a:p>
          <a:p>
            <a:endParaRPr lang="en-US" sz="2800" b="1" dirty="0" smtClean="0"/>
          </a:p>
          <a:p>
            <a:endParaRPr lang="en-US" sz="2800" b="1" dirty="0" smtClean="0"/>
          </a:p>
          <a:p>
            <a:endParaRPr lang="en-US" sz="2800" b="1" dirty="0" smtClean="0"/>
          </a:p>
        </p:txBody>
      </p:sp>
      <p:sp>
        <p:nvSpPr>
          <p:cNvPr id="3" name="Rectangle 2"/>
          <p:cNvSpPr/>
          <p:nvPr/>
        </p:nvSpPr>
        <p:spPr>
          <a:xfrm>
            <a:off x="0" y="5410200"/>
            <a:ext cx="9144000" cy="1384995"/>
          </a:xfrm>
          <a:prstGeom prst="rect">
            <a:avLst/>
          </a:prstGeom>
        </p:spPr>
        <p:txBody>
          <a:bodyPr wrap="square">
            <a:spAutoFit/>
          </a:bodyPr>
          <a:lstStyle/>
          <a:p>
            <a:r>
              <a:rPr lang="en-US" sz="2800" b="1" dirty="0" smtClean="0"/>
              <a:t>best CPUs have about </a:t>
            </a:r>
            <a:r>
              <a:rPr lang="en-US" sz="2800" b="1" dirty="0" smtClean="0">
                <a:solidFill>
                  <a:srgbClr val="FF0000"/>
                </a:solidFill>
              </a:rPr>
              <a:t>50GB/s</a:t>
            </a:r>
            <a:r>
              <a:rPr lang="en-US" sz="2800" b="1" dirty="0" smtClean="0"/>
              <a:t> while the best GPUs have </a:t>
            </a:r>
            <a:r>
              <a:rPr lang="en-US" sz="2800" b="1" dirty="0" smtClean="0">
                <a:solidFill>
                  <a:srgbClr val="FF0000"/>
                </a:solidFill>
              </a:rPr>
              <a:t>750GB/s</a:t>
            </a:r>
            <a:r>
              <a:rPr lang="en-US" sz="2800" b="1" dirty="0" smtClean="0"/>
              <a:t> </a:t>
            </a:r>
            <a:r>
              <a:rPr lang="en-US" sz="2800" b="1" dirty="0" smtClean="0">
                <a:solidFill>
                  <a:srgbClr val="FF0000"/>
                </a:solidFill>
              </a:rPr>
              <a:t>memory bandwidth (</a:t>
            </a:r>
            <a:r>
              <a:rPr lang="en-US" sz="2400" b="1" dirty="0" smtClean="0"/>
              <a:t>rate at which data can be read from or stored into a semiconductor memory by a processor</a:t>
            </a:r>
            <a:r>
              <a:rPr lang="en-US" sz="2800" b="1" dirty="0" smtClean="0"/>
              <a:t>)</a:t>
            </a:r>
            <a:endParaRPr lang="en-US" sz="2800" b="1"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4800"/>
            <a:ext cx="9144000" cy="3046988"/>
          </a:xfrm>
          <a:prstGeom prst="rect">
            <a:avLst/>
          </a:prstGeom>
        </p:spPr>
        <p:txBody>
          <a:bodyPr wrap="square">
            <a:spAutoFit/>
          </a:bodyPr>
          <a:lstStyle/>
          <a:p>
            <a:r>
              <a:rPr lang="en-US" sz="2400" b="1" dirty="0" smtClean="0"/>
              <a:t>GPU: Can work with tons of data, like </a:t>
            </a:r>
            <a:r>
              <a:rPr lang="en-US" sz="2400" b="1" dirty="0" err="1" smtClean="0"/>
              <a:t>cargoship</a:t>
            </a:r>
            <a:r>
              <a:rPr lang="en-US" sz="2400" b="1" dirty="0" smtClean="0"/>
              <a:t> Ship can bring thousands of blocks in one call but cannot do much else.</a:t>
            </a:r>
          </a:p>
          <a:p>
            <a:endParaRPr lang="en-US" sz="2400" b="1" dirty="0" smtClean="0"/>
          </a:p>
          <a:p>
            <a:r>
              <a:rPr lang="en-US" sz="2400" b="1" dirty="0" smtClean="0"/>
              <a:t>CPU : Jet can bring one small block of cargo fast enough, but it takes weeks to carry thousands. CPUs extremely fast and flexible.</a:t>
            </a:r>
          </a:p>
          <a:p>
            <a:endParaRPr lang="en-US" sz="2400" b="1" dirty="0" smtClean="0"/>
          </a:p>
          <a:p>
            <a:r>
              <a:rPr lang="en-US" sz="2400" b="1" dirty="0" smtClean="0"/>
              <a:t>Each one is good for its own tasks, but not efficient for others.</a:t>
            </a:r>
          </a:p>
          <a:p>
            <a:endParaRPr lang="en-US" sz="2400" b="1" dirty="0" smtClean="0"/>
          </a:p>
        </p:txBody>
      </p:sp>
      <p:sp>
        <p:nvSpPr>
          <p:cNvPr id="195588" name="AutoShape 4" descr="https://qphs.fs.quoracdn.net/main-qimg-2162a5dcb3e2f67e687413861478ecdc.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5590" name="AutoShape 6" descr="https://qphs.fs.quoracdn.net/main-qimg-2162a5dcb3e2f67e687413861478ecdc.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5592" name="AutoShape 8" descr="https://qphs.fs.quoracdn.net/main-qimg-2162a5dcb3e2f67e687413861478ecdc.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9938" name="Picture 2"/>
          <p:cNvPicPr>
            <a:picLocks noChangeAspect="1" noChangeArrowheads="1"/>
          </p:cNvPicPr>
          <p:nvPr/>
        </p:nvPicPr>
        <p:blipFill>
          <a:blip r:embed="rId2" cstate="print"/>
          <a:srcRect/>
          <a:stretch>
            <a:fillRect/>
          </a:stretch>
        </p:blipFill>
        <p:spPr bwMode="auto">
          <a:xfrm>
            <a:off x="0" y="0"/>
            <a:ext cx="9144000" cy="4114800"/>
          </a:xfrm>
          <a:prstGeom prst="rect">
            <a:avLst/>
          </a:prstGeom>
          <a:noFill/>
          <a:ln w="9525">
            <a:noFill/>
            <a:miter lim="800000"/>
            <a:headEnd/>
            <a:tailEnd/>
          </a:ln>
        </p:spPr>
      </p:pic>
      <p:sp>
        <p:nvSpPr>
          <p:cNvPr id="10" name="TextBox 9"/>
          <p:cNvSpPr txBox="1"/>
          <p:nvPr/>
        </p:nvSpPr>
        <p:spPr>
          <a:xfrm>
            <a:off x="3276600" y="0"/>
            <a:ext cx="6705600" cy="646331"/>
          </a:xfrm>
          <a:prstGeom prst="rect">
            <a:avLst/>
          </a:prstGeom>
          <a:noFill/>
        </p:spPr>
        <p:txBody>
          <a:bodyPr wrap="square" rtlCol="0">
            <a:spAutoFit/>
          </a:bodyPr>
          <a:lstStyle/>
          <a:p>
            <a:r>
              <a:rPr lang="en-US" sz="3600" dirty="0" smtClean="0"/>
              <a:t>CPU </a:t>
            </a:r>
            <a:r>
              <a:rPr lang="en-US" sz="3600" dirty="0" err="1" smtClean="0"/>
              <a:t>vs</a:t>
            </a:r>
            <a:r>
              <a:rPr lang="en-US" sz="3600" dirty="0" smtClean="0"/>
              <a:t> GPU</a:t>
            </a: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additive="base">
                                        <p:cTn id="7" dur="500" fill="hold"/>
                                        <p:tgtEl>
                                          <p:spTgt spid="39938"/>
                                        </p:tgtEl>
                                        <p:attrNameLst>
                                          <p:attrName>ppt_x</p:attrName>
                                        </p:attrNameLst>
                                      </p:cBhvr>
                                      <p:tavLst>
                                        <p:tav tm="0">
                                          <p:val>
                                            <p:strVal val="#ppt_x"/>
                                          </p:val>
                                        </p:tav>
                                        <p:tav tm="100000">
                                          <p:val>
                                            <p:strVal val="#ppt_x"/>
                                          </p:val>
                                        </p:tav>
                                      </p:tavLst>
                                    </p:anim>
                                    <p:anim calcmode="lin" valueType="num">
                                      <p:cBhvr additive="base">
                                        <p:cTn id="8" dur="500" fill="hold"/>
                                        <p:tgtEl>
                                          <p:spTgt spid="399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noChangeArrowheads="1"/>
          </p:cNvSpPr>
          <p:nvPr/>
        </p:nvSpPr>
        <p:spPr bwMode="auto">
          <a:xfrm>
            <a:off x="0" y="-130175"/>
            <a:ext cx="9144000" cy="260350"/>
          </a:xfrm>
          <a:prstGeom prst="rect">
            <a:avLst/>
          </a:prstGeom>
          <a:solidFill>
            <a:srgbClr val="FFFFFF"/>
          </a:solidFill>
          <a:ln w="9525">
            <a:noFill/>
            <a:miter lim="800000"/>
            <a:headEnd/>
            <a:tailEnd/>
          </a:ln>
        </p:spPr>
        <p:txBody>
          <a:bodyPr anchor="ctr">
            <a:spAutoFit/>
          </a:bodyPr>
          <a:lstStyle/>
          <a:p>
            <a:pPr eaLnBrk="0" hangingPunct="0"/>
            <a:endParaRPr lang="en-US" sz="1100">
              <a:solidFill>
                <a:srgbClr val="2B6DAD"/>
              </a:solidFill>
              <a:latin typeface="Helvetica Neue"/>
            </a:endParaRPr>
          </a:p>
        </p:txBody>
      </p:sp>
      <p:sp>
        <p:nvSpPr>
          <p:cNvPr id="389123" name="Rectangle 3"/>
          <p:cNvSpPr>
            <a:spLocks noChangeArrowheads="1"/>
          </p:cNvSpPr>
          <p:nvPr/>
        </p:nvSpPr>
        <p:spPr bwMode="auto">
          <a:xfrm>
            <a:off x="0" y="-228600"/>
            <a:ext cx="9144000" cy="4708981"/>
          </a:xfrm>
          <a:prstGeom prst="rect">
            <a:avLst/>
          </a:prstGeom>
          <a:solidFill>
            <a:srgbClr val="FFFFFF"/>
          </a:solidFill>
          <a:ln w="9525">
            <a:noFill/>
            <a:miter lim="800000"/>
            <a:headEnd/>
            <a:tailEnd/>
          </a:ln>
        </p:spPr>
        <p:txBody>
          <a:bodyPr wrap="square" anchor="ctr">
            <a:spAutoFit/>
          </a:bodyPr>
          <a:lstStyle/>
          <a:p>
            <a:pPr eaLnBrk="0" hangingPunct="0"/>
            <a:r>
              <a:rPr lang="en-US" sz="2400" dirty="0">
                <a:solidFill>
                  <a:srgbClr val="333333"/>
                </a:solidFill>
                <a:latin typeface="q_serif"/>
              </a:rPr>
              <a:t> </a:t>
            </a:r>
            <a:r>
              <a:rPr lang="en-US" sz="2800" b="1" dirty="0"/>
              <a:t>A Tensor Processing Unit (TPU) is </a:t>
            </a:r>
            <a:r>
              <a:rPr lang="en-US" sz="2800" b="1" dirty="0" smtClean="0"/>
              <a:t>an</a:t>
            </a:r>
            <a:r>
              <a:rPr lang="en-US" sz="2800" b="1" dirty="0"/>
              <a:t> </a:t>
            </a:r>
            <a:r>
              <a:rPr lang="en-US" sz="2800" b="1" dirty="0">
                <a:hlinkClick r:id="rId2" tooltip="AI accelerator"/>
              </a:rPr>
              <a:t>AI accelerator</a:t>
            </a:r>
            <a:r>
              <a:rPr lang="en-US" sz="2800" b="1" dirty="0"/>
              <a:t> </a:t>
            </a:r>
            <a:r>
              <a:rPr lang="en-US" sz="2800" b="1" u="sng" dirty="0">
                <a:hlinkClick r:id="rId3" tooltip="Application-specific integrated circuit"/>
              </a:rPr>
              <a:t>application-specific integrated circuit</a:t>
            </a:r>
            <a:r>
              <a:rPr lang="en-US" sz="2800" b="1" dirty="0"/>
              <a:t> (ASIC) developed by </a:t>
            </a:r>
            <a:r>
              <a:rPr lang="en-US" sz="2800" b="1" dirty="0">
                <a:hlinkClick r:id="rId4" tooltip="Google"/>
              </a:rPr>
              <a:t>Google</a:t>
            </a:r>
            <a:r>
              <a:rPr lang="en-US" sz="2800" b="1" dirty="0"/>
              <a:t> specifically for </a:t>
            </a:r>
            <a:r>
              <a:rPr lang="en-US" sz="2800" b="1" dirty="0">
                <a:hlinkClick r:id="rId5" tooltip="Artificial neural network"/>
              </a:rPr>
              <a:t>neural network</a:t>
            </a:r>
            <a:r>
              <a:rPr lang="en-US" sz="2800" b="1" dirty="0"/>
              <a:t> </a:t>
            </a:r>
            <a:r>
              <a:rPr lang="en-US" sz="2800" b="1" dirty="0">
                <a:hlinkClick r:id="rId6" tooltip="Machine learning"/>
              </a:rPr>
              <a:t>machine learning</a:t>
            </a:r>
            <a:r>
              <a:rPr lang="en-US" sz="2800" b="1" dirty="0"/>
              <a:t>. </a:t>
            </a:r>
            <a:endParaRPr lang="en-US" sz="2800" b="1" dirty="0" smtClean="0"/>
          </a:p>
          <a:p>
            <a:pPr eaLnBrk="0" hangingPunct="0"/>
            <a:endParaRPr lang="en-US" sz="2800" b="1" dirty="0" smtClean="0"/>
          </a:p>
          <a:p>
            <a:pPr eaLnBrk="0" hangingPunct="0"/>
            <a:r>
              <a:rPr lang="en-US" sz="2800" dirty="0" smtClean="0"/>
              <a:t>Compared to a </a:t>
            </a:r>
            <a:r>
              <a:rPr lang="en-US" sz="2800" dirty="0" smtClean="0">
                <a:hlinkClick r:id="rId7" tooltip="Graphics processing unit"/>
              </a:rPr>
              <a:t>graphics processing unit</a:t>
            </a:r>
            <a:r>
              <a:rPr lang="en-US" sz="2800" dirty="0" smtClean="0"/>
              <a:t>, it is designed for a high volume of low precision computation (e.g. as little as </a:t>
            </a:r>
            <a:r>
              <a:rPr lang="en-US" sz="2800" dirty="0" smtClean="0">
                <a:hlinkClick r:id="rId8" tooltip="8-bit"/>
              </a:rPr>
              <a:t>8-bit</a:t>
            </a:r>
            <a:r>
              <a:rPr lang="en-US" sz="2800" dirty="0" smtClean="0"/>
              <a:t> precision)</a:t>
            </a:r>
            <a:endParaRPr lang="en-US" sz="2800" b="1" dirty="0" smtClean="0"/>
          </a:p>
          <a:p>
            <a:pPr eaLnBrk="0" hangingPunct="0"/>
            <a:endParaRPr lang="en-US" sz="2800" b="1" dirty="0"/>
          </a:p>
          <a:p>
            <a:pPr eaLnBrk="0" hangingPunct="0"/>
            <a:endParaRPr lang="en-US" sz="2400" dirty="0">
              <a:solidFill>
                <a:srgbClr val="333333"/>
              </a:solidFill>
              <a:latin typeface="q_serif"/>
            </a:endParaRPr>
          </a:p>
          <a:p>
            <a:pPr eaLnBrk="0" hangingPunct="0"/>
            <a:endParaRPr lang="en-US" sz="2400" dirty="0">
              <a:solidFill>
                <a:srgbClr val="333333"/>
              </a:solidFill>
              <a:latin typeface="q_serif"/>
            </a:endParaRPr>
          </a:p>
        </p:txBody>
      </p:sp>
      <p:pic>
        <p:nvPicPr>
          <p:cNvPr id="38914" name="Picture 2" descr="Image result for TPU chips in market"/>
          <p:cNvPicPr>
            <a:picLocks noChangeAspect="1" noChangeArrowheads="1"/>
          </p:cNvPicPr>
          <p:nvPr/>
        </p:nvPicPr>
        <p:blipFill>
          <a:blip r:embed="rId9" cstate="print"/>
          <a:srcRect/>
          <a:stretch>
            <a:fillRect/>
          </a:stretch>
        </p:blipFill>
        <p:spPr bwMode="auto">
          <a:xfrm>
            <a:off x="0" y="3276600"/>
            <a:ext cx="9144000" cy="3581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ppt_x"/>
                                          </p:val>
                                        </p:tav>
                                        <p:tav tm="100000">
                                          <p:val>
                                            <p:strVal val="#ppt_x"/>
                                          </p:val>
                                        </p:tav>
                                      </p:tavLst>
                                    </p:anim>
                                    <p:anim calcmode="lin" valueType="num">
                                      <p:cBhvr additive="base">
                                        <p:cTn id="8" dur="500" fill="hold"/>
                                        <p:tgtEl>
                                          <p:spTgt spid="389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9123">
                                            <p:bg/>
                                          </p:spTgt>
                                        </p:tgtEl>
                                        <p:attrNameLst>
                                          <p:attrName>style.visibility</p:attrName>
                                        </p:attrNameLst>
                                      </p:cBhvr>
                                      <p:to>
                                        <p:strVal val="visible"/>
                                      </p:to>
                                    </p:set>
                                    <p:anim calcmode="lin" valueType="num">
                                      <p:cBhvr additive="base">
                                        <p:cTn id="13" dur="500" fill="hold"/>
                                        <p:tgtEl>
                                          <p:spTgt spid="389123">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23">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9123">
                                            <p:txEl>
                                              <p:pRg st="0" end="0"/>
                                            </p:txEl>
                                          </p:spTgt>
                                        </p:tgtEl>
                                        <p:attrNameLst>
                                          <p:attrName>style.visibility</p:attrName>
                                        </p:attrNameLst>
                                      </p:cBhvr>
                                      <p:to>
                                        <p:strVal val="visible"/>
                                      </p:to>
                                    </p:set>
                                    <p:anim calcmode="lin" valueType="num">
                                      <p:cBhvr additive="base">
                                        <p:cTn id="19" dur="500" fill="hold"/>
                                        <p:tgtEl>
                                          <p:spTgt spid="38912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91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89123">
                                            <p:txEl>
                                              <p:pRg st="2" end="2"/>
                                            </p:txEl>
                                          </p:spTgt>
                                        </p:tgtEl>
                                        <p:attrNameLst>
                                          <p:attrName>style.visibility</p:attrName>
                                        </p:attrNameLst>
                                      </p:cBhvr>
                                      <p:to>
                                        <p:strVal val="visible"/>
                                      </p:to>
                                    </p:set>
                                    <p:anim calcmode="lin" valueType="num">
                                      <p:cBhvr additive="base">
                                        <p:cTn id="25" dur="500" fill="hold"/>
                                        <p:tgtEl>
                                          <p:spTgt spid="38912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912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3"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52400" y="76200"/>
            <a:ext cx="8991600" cy="6629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2"/>
          <p:cNvSpPr txBox="1">
            <a:spLocks noChangeArrowheads="1"/>
          </p:cNvSpPr>
          <p:nvPr/>
        </p:nvSpPr>
        <p:spPr bwMode="auto">
          <a:xfrm>
            <a:off x="0" y="0"/>
            <a:ext cx="9144000" cy="7540526"/>
          </a:xfrm>
          <a:prstGeom prst="rect">
            <a:avLst/>
          </a:prstGeom>
          <a:noFill/>
          <a:ln w="9525">
            <a:noFill/>
            <a:miter lim="800000"/>
            <a:headEnd/>
            <a:tailEnd/>
          </a:ln>
        </p:spPr>
        <p:txBody>
          <a:bodyPr>
            <a:spAutoFit/>
          </a:bodyPr>
          <a:lstStyle/>
          <a:p>
            <a:pPr>
              <a:defRPr/>
            </a:pPr>
            <a:r>
              <a:rPr lang="en-US" sz="4000" b="1" dirty="0" smtClean="0">
                <a:solidFill>
                  <a:srgbClr val="FF0000"/>
                </a:solidFill>
                <a:latin typeface="Calibri" pitchFamily="34" charset="0"/>
              </a:rPr>
              <a:t>ASSIGNMENTS  </a:t>
            </a:r>
            <a:r>
              <a:rPr lang="en-US" sz="4000" b="1" dirty="0">
                <a:solidFill>
                  <a:srgbClr val="FF0000"/>
                </a:solidFill>
                <a:latin typeface="Calibri" pitchFamily="34" charset="0"/>
              </a:rPr>
              <a:t>: </a:t>
            </a:r>
          </a:p>
          <a:p>
            <a:r>
              <a:rPr lang="en-US" sz="3200" b="1" dirty="0" smtClean="0">
                <a:latin typeface="Calibri" pitchFamily="34" charset="0"/>
              </a:rPr>
              <a:t>1.  ONE</a:t>
            </a:r>
            <a:r>
              <a:rPr lang="en-US" sz="2800" b="1" dirty="0" smtClean="0">
                <a:latin typeface="Calibri" pitchFamily="34" charset="0"/>
              </a:rPr>
              <a:t> programming submissions on various topic covered in class/workshops </a:t>
            </a:r>
            <a:r>
              <a:rPr lang="en-US" sz="2800" b="1" dirty="0" smtClean="0">
                <a:solidFill>
                  <a:srgbClr val="FF0000"/>
                </a:solidFill>
                <a:latin typeface="Calibri" pitchFamily="34" charset="0"/>
              </a:rPr>
              <a:t>[30 M]</a:t>
            </a:r>
            <a:r>
              <a:rPr lang="en-US" sz="2000" b="1" dirty="0" smtClean="0">
                <a:solidFill>
                  <a:srgbClr val="FF0000"/>
                </a:solidFill>
                <a:latin typeface="Calibri" pitchFamily="34" charset="0"/>
              </a:rPr>
              <a:t>		Individual</a:t>
            </a:r>
            <a:endParaRPr lang="en-US" sz="2800" b="1" dirty="0" smtClean="0">
              <a:solidFill>
                <a:srgbClr val="FF0000"/>
              </a:solidFill>
              <a:latin typeface="Calibri" pitchFamily="34" charset="0"/>
            </a:endParaRPr>
          </a:p>
          <a:p>
            <a:pPr marL="514350" indent="-514350">
              <a:defRPr/>
            </a:pPr>
            <a:endParaRPr lang="en-US" sz="2800" b="1" dirty="0" smtClean="0">
              <a:solidFill>
                <a:srgbClr val="FF0000"/>
              </a:solidFill>
              <a:latin typeface="Calibri" pitchFamily="34" charset="0"/>
            </a:endParaRPr>
          </a:p>
          <a:p>
            <a:pPr marL="514350" indent="-514350">
              <a:defRPr/>
            </a:pPr>
            <a:r>
              <a:rPr lang="en-US" sz="2800" b="1" dirty="0" smtClean="0">
                <a:solidFill>
                  <a:srgbClr val="FF0000"/>
                </a:solidFill>
                <a:latin typeface="Calibri" pitchFamily="34" charset="0"/>
              </a:rPr>
              <a:t>2.Design/Development/Implementation/ Improvisation</a:t>
            </a:r>
            <a:r>
              <a:rPr lang="en-US" sz="2800" b="1" dirty="0" smtClean="0">
                <a:latin typeface="Calibri" pitchFamily="34" charset="0"/>
              </a:rPr>
              <a:t> </a:t>
            </a:r>
            <a:r>
              <a:rPr lang="en-US" sz="2800" b="1" dirty="0">
                <a:latin typeface="Calibri" pitchFamily="34" charset="0"/>
              </a:rPr>
              <a:t>of  research paper(s</a:t>
            </a:r>
            <a:r>
              <a:rPr lang="en-US" sz="2800" b="1" dirty="0" smtClean="0">
                <a:latin typeface="Calibri" pitchFamily="34" charset="0"/>
              </a:rPr>
              <a:t>) </a:t>
            </a:r>
          </a:p>
          <a:p>
            <a:pPr marL="514350" indent="-514350">
              <a:defRPr/>
            </a:pPr>
            <a:r>
              <a:rPr lang="en-US" sz="2800" b="1" dirty="0" smtClean="0">
                <a:latin typeface="Calibri" pitchFamily="34" charset="0"/>
              </a:rPr>
              <a:t>     around topics in course     </a:t>
            </a:r>
            <a:r>
              <a:rPr lang="en-US" sz="2800" b="1" dirty="0" smtClean="0">
                <a:solidFill>
                  <a:srgbClr val="FF0000"/>
                </a:solidFill>
                <a:latin typeface="Calibri" pitchFamily="34" charset="0"/>
              </a:rPr>
              <a:t>[50M] Group of 3</a:t>
            </a:r>
          </a:p>
          <a:p>
            <a:pPr marL="514350" indent="-514350">
              <a:defRPr/>
            </a:pPr>
            <a:endParaRPr lang="en-US" sz="2800" b="1" dirty="0" smtClean="0">
              <a:latin typeface="Calibri" pitchFamily="34" charset="0"/>
            </a:endParaRPr>
          </a:p>
          <a:p>
            <a:pPr marL="514350" indent="-514350">
              <a:defRPr/>
            </a:pPr>
            <a:r>
              <a:rPr lang="en-US" sz="2800" b="1" dirty="0" smtClean="0">
                <a:latin typeface="Calibri" pitchFamily="34" charset="0"/>
              </a:rPr>
              <a:t>1&amp;2 using framework &amp; libraries like  (</a:t>
            </a:r>
            <a:r>
              <a:rPr lang="en-US" sz="2800" dirty="0" err="1" smtClean="0"/>
              <a:t>numpy</a:t>
            </a:r>
            <a:r>
              <a:rPr lang="en-US" sz="2800" dirty="0" smtClean="0"/>
              <a:t>, </a:t>
            </a:r>
            <a:r>
              <a:rPr lang="en-US" sz="2800" dirty="0" err="1" smtClean="0"/>
              <a:t>keras,fastai</a:t>
            </a:r>
            <a:r>
              <a:rPr lang="en-US" sz="2800" dirty="0" smtClean="0"/>
              <a:t>, </a:t>
            </a:r>
            <a:r>
              <a:rPr lang="en-US" sz="2800" dirty="0" err="1" smtClean="0"/>
              <a:t>PyTorch</a:t>
            </a:r>
            <a:r>
              <a:rPr lang="en-US" sz="2800" dirty="0" smtClean="0"/>
              <a:t>, and </a:t>
            </a:r>
            <a:r>
              <a:rPr lang="en-US" sz="2800" dirty="0" err="1" smtClean="0"/>
              <a:t>TensorFlow,matplotlib</a:t>
            </a:r>
            <a:r>
              <a:rPr lang="en-US" sz="2800" dirty="0" smtClean="0"/>
              <a:t>/pandas( best tool available for importing and managing datasets)</a:t>
            </a:r>
          </a:p>
          <a:p>
            <a:pPr marL="514350" indent="-514350">
              <a:defRPr/>
            </a:pPr>
            <a:endParaRPr lang="en-US" sz="2800" b="1" dirty="0" smtClean="0">
              <a:solidFill>
                <a:srgbClr val="FF0000"/>
              </a:solidFill>
              <a:latin typeface="Calibri" pitchFamily="34" charset="0"/>
            </a:endParaRPr>
          </a:p>
          <a:p>
            <a:pPr marL="514350" indent="-514350">
              <a:defRPr/>
            </a:pPr>
            <a:r>
              <a:rPr lang="en-US" sz="2800" b="1" dirty="0" smtClean="0">
                <a:latin typeface="Calibri" pitchFamily="34" charset="0"/>
              </a:rPr>
              <a:t>3.  Quiz based on  Research Paper implemented</a:t>
            </a:r>
            <a:r>
              <a:rPr lang="en-US" sz="2800" b="1" dirty="0" smtClean="0">
                <a:solidFill>
                  <a:srgbClr val="FF0000"/>
                </a:solidFill>
                <a:latin typeface="Calibri" pitchFamily="34" charset="0"/>
              </a:rPr>
              <a:t>[10M]</a:t>
            </a:r>
          </a:p>
          <a:p>
            <a:pPr marL="514350" indent="-514350">
              <a:defRPr/>
            </a:pPr>
            <a:endParaRPr lang="en-US" sz="4000" b="1" dirty="0" smtClean="0">
              <a:latin typeface="Calibri" pitchFamily="34" charset="0"/>
            </a:endParaRPr>
          </a:p>
          <a:p>
            <a:pPr marL="514350" indent="-514350">
              <a:defRPr/>
            </a:pPr>
            <a:r>
              <a:rPr lang="en-US" sz="4000" b="1" dirty="0" smtClean="0">
                <a:latin typeface="Calibri" pitchFamily="34" charset="0"/>
              </a:rPr>
              <a:t>	</a:t>
            </a:r>
            <a:endParaRPr lang="en-US" sz="4000" b="1" dirty="0">
              <a:latin typeface="Calibri" pitchFamily="34" charset="0"/>
            </a:endParaRPr>
          </a:p>
          <a:p>
            <a:pPr>
              <a:defRPr/>
            </a:pPr>
            <a:endParaRPr lang="en-US" sz="2400" b="1" dirty="0">
              <a:solidFill>
                <a:srgbClr val="FF3399"/>
              </a:solidFill>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 calcmode="lin" valueType="num">
                                      <p:cBhvr additive="base">
                                        <p:cTn id="7"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5">
                                            <p:txEl>
                                              <p:pRg st="1" end="1"/>
                                            </p:txEl>
                                          </p:spTgt>
                                        </p:tgtEl>
                                        <p:attrNameLst>
                                          <p:attrName>style.visibility</p:attrName>
                                        </p:attrNameLst>
                                      </p:cBhvr>
                                      <p:to>
                                        <p:strVal val="visible"/>
                                      </p:to>
                                    </p:set>
                                    <p:anim calcmode="lin" valueType="num">
                                      <p:cBhvr additive="base">
                                        <p:cTn id="13"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anim calcmode="lin" valueType="num">
                                      <p:cBhvr additive="base">
                                        <p:cTn id="19" dur="500" fill="hold"/>
                                        <p:tgtEl>
                                          <p:spTgt spid="337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795">
                                            <p:txEl>
                                              <p:pRg st="4" end="4"/>
                                            </p:txEl>
                                          </p:spTgt>
                                        </p:tgtEl>
                                        <p:attrNameLst>
                                          <p:attrName>style.visibility</p:attrName>
                                        </p:attrNameLst>
                                      </p:cBhvr>
                                      <p:to>
                                        <p:strVal val="visible"/>
                                      </p:to>
                                    </p:set>
                                    <p:anim calcmode="lin" valueType="num">
                                      <p:cBhvr additive="base">
                                        <p:cTn id="25" dur="500" fill="hold"/>
                                        <p:tgtEl>
                                          <p:spTgt spid="3379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795">
                                            <p:txEl>
                                              <p:pRg st="6" end="6"/>
                                            </p:txEl>
                                          </p:spTgt>
                                        </p:tgtEl>
                                        <p:attrNameLst>
                                          <p:attrName>style.visibility</p:attrName>
                                        </p:attrNameLst>
                                      </p:cBhvr>
                                      <p:to>
                                        <p:strVal val="visible"/>
                                      </p:to>
                                    </p:set>
                                    <p:anim calcmode="lin" valueType="num">
                                      <p:cBhvr additive="base">
                                        <p:cTn id="31" dur="500" fill="hold"/>
                                        <p:tgtEl>
                                          <p:spTgt spid="3379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3795">
                                            <p:txEl>
                                              <p:pRg st="8" end="8"/>
                                            </p:txEl>
                                          </p:spTgt>
                                        </p:tgtEl>
                                        <p:attrNameLst>
                                          <p:attrName>style.visibility</p:attrName>
                                        </p:attrNameLst>
                                      </p:cBhvr>
                                      <p:to>
                                        <p:strVal val="visible"/>
                                      </p:to>
                                    </p:set>
                                    <p:anim calcmode="lin" valueType="num">
                                      <p:cBhvr additive="base">
                                        <p:cTn id="37" dur="500" fill="hold"/>
                                        <p:tgtEl>
                                          <p:spTgt spid="3379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79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3795">
                                            <p:txEl>
                                              <p:pRg st="10" end="10"/>
                                            </p:txEl>
                                          </p:spTgt>
                                        </p:tgtEl>
                                        <p:attrNameLst>
                                          <p:attrName>style.visibility</p:attrName>
                                        </p:attrNameLst>
                                      </p:cBhvr>
                                      <p:to>
                                        <p:strVal val="visible"/>
                                      </p:to>
                                    </p:set>
                                    <p:anim calcmode="lin" valueType="num">
                                      <p:cBhvr additive="base">
                                        <p:cTn id="43" dur="500" fill="hold"/>
                                        <p:tgtEl>
                                          <p:spTgt spid="33795">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379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8032750"/>
          </a:xfrm>
          <a:prstGeom prst="rect">
            <a:avLst/>
          </a:prstGeom>
          <a:noFill/>
          <a:ln w="9525">
            <a:noFill/>
            <a:miter lim="800000"/>
            <a:headEnd/>
            <a:tailEnd/>
          </a:ln>
        </p:spPr>
        <p:txBody>
          <a:bodyPr>
            <a:spAutoFit/>
          </a:bodyPr>
          <a:lstStyle/>
          <a:p>
            <a:pPr marL="457200" indent="-457200">
              <a:spcBef>
                <a:spcPct val="50000"/>
              </a:spcBef>
              <a:buFont typeface="Wingdings" pitchFamily="2" charset="2"/>
              <a:buChar char="v"/>
            </a:pPr>
            <a:r>
              <a:rPr lang="en-US" sz="2800" b="1"/>
              <a:t>AI has become an essential part of the </a:t>
            </a:r>
            <a:r>
              <a:rPr lang="en-US" sz="2800" b="1">
                <a:solidFill>
                  <a:srgbClr val="FF0000"/>
                </a:solidFill>
              </a:rPr>
              <a:t>technology industry.</a:t>
            </a:r>
            <a:r>
              <a:rPr lang="en-US" sz="2800"/>
              <a:t> </a:t>
            </a:r>
          </a:p>
          <a:p>
            <a:pPr marL="457200" indent="-457200">
              <a:spcBef>
                <a:spcPct val="50000"/>
              </a:spcBef>
              <a:buFont typeface="Wingdings" pitchFamily="2" charset="2"/>
              <a:buChar char="v"/>
            </a:pPr>
            <a:endParaRPr lang="en-US" sz="2800"/>
          </a:p>
          <a:p>
            <a:pPr marL="457200" indent="-457200">
              <a:spcBef>
                <a:spcPct val="50000"/>
              </a:spcBef>
              <a:buFont typeface="Wingdings" pitchFamily="2" charset="2"/>
              <a:buChar char="v"/>
            </a:pPr>
            <a:r>
              <a:rPr lang="en-US" sz="2800" b="1">
                <a:solidFill>
                  <a:srgbClr val="FF0000"/>
                </a:solidFill>
              </a:rPr>
              <a:t>every customer interaction,</a:t>
            </a:r>
            <a:r>
              <a:rPr lang="en-US" sz="2800" b="1"/>
              <a:t> </a:t>
            </a:r>
            <a:r>
              <a:rPr lang="en-US" sz="2800" b="1">
                <a:solidFill>
                  <a:srgbClr val="FF0000"/>
                </a:solidFill>
              </a:rPr>
              <a:t>every product, and every service offering</a:t>
            </a:r>
            <a:r>
              <a:rPr lang="en-US" sz="2800" b="1"/>
              <a:t> will be touched and improved by AI in future. </a:t>
            </a:r>
          </a:p>
          <a:p>
            <a:pPr marL="457200" indent="-457200">
              <a:spcBef>
                <a:spcPct val="50000"/>
              </a:spcBef>
              <a:buFont typeface="Wingdings" pitchFamily="2" charset="2"/>
              <a:buChar char="v"/>
            </a:pPr>
            <a:endParaRPr lang="en-US" sz="2800" b="1"/>
          </a:p>
          <a:p>
            <a:pPr marL="457200" indent="-457200">
              <a:spcBef>
                <a:spcPct val="50000"/>
              </a:spcBef>
              <a:buFont typeface="Wingdings" pitchFamily="2" charset="2"/>
              <a:buChar char="v"/>
            </a:pPr>
            <a:r>
              <a:rPr lang="en-US" sz="2800" b="1"/>
              <a:t>Most AI examples   rely heavily on </a:t>
            </a:r>
            <a:r>
              <a:rPr lang="en-US" sz="2800" b="1">
                <a:solidFill>
                  <a:srgbClr val="FF0000"/>
                </a:solidFill>
              </a:rPr>
              <a:t>deep learning and natural language processing(NLP)</a:t>
            </a:r>
            <a:r>
              <a:rPr lang="en-US" sz="2800" b="1"/>
              <a:t>. </a:t>
            </a:r>
          </a:p>
          <a:p>
            <a:pPr marL="457200" indent="-457200">
              <a:spcBef>
                <a:spcPct val="50000"/>
              </a:spcBef>
              <a:buFont typeface="Wingdings" pitchFamily="2" charset="2"/>
              <a:buChar char="v"/>
            </a:pPr>
            <a:endParaRPr lang="en-US" sz="2800" b="1"/>
          </a:p>
          <a:p>
            <a:pPr marL="457200" indent="-457200">
              <a:spcBef>
                <a:spcPct val="50000"/>
              </a:spcBef>
              <a:buFont typeface="Wingdings" pitchFamily="2" charset="2"/>
              <a:buChar char="v"/>
            </a:pPr>
            <a:r>
              <a:rPr lang="en-US" sz="2800" b="1">
                <a:solidFill>
                  <a:srgbClr val="FF0000"/>
                </a:solidFill>
              </a:rPr>
              <a:t>80 percent of all applications will have an AI component by 2020” </a:t>
            </a:r>
            <a:endParaRPr lang="en-US" sz="2800" b="1"/>
          </a:p>
          <a:p>
            <a:pPr marL="457200" indent="-457200">
              <a:spcBef>
                <a:spcPct val="50000"/>
              </a:spcBef>
              <a:buFont typeface="Wingdings" pitchFamily="2" charset="2"/>
              <a:buChar char="v"/>
            </a:pPr>
            <a:endParaRPr lang="en-US" sz="3200" b="1"/>
          </a:p>
          <a:p>
            <a:pPr marL="457200" indent="-457200">
              <a:spcBef>
                <a:spcPct val="50000"/>
              </a:spcBef>
              <a:buFont typeface="Wingdings" pitchFamily="2" charset="2"/>
              <a:buChar char="v"/>
            </a:pPr>
            <a:endParaRPr lang="en-US" sz="32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imarticus.org/wp-content/uploads/2017/02/artificial-intelligence-Introduction.jpg"/>
          <p:cNvPicPr>
            <a:picLocks noChangeAspect="1" noChangeArrowheads="1"/>
          </p:cNvPicPr>
          <p:nvPr/>
        </p:nvPicPr>
        <p:blipFill>
          <a:blip r:embed="rId2" cstate="print"/>
          <a:srcRect/>
          <a:stretch>
            <a:fillRect/>
          </a:stretch>
        </p:blipFill>
        <p:spPr bwMode="auto">
          <a:xfrm>
            <a:off x="0" y="1295400"/>
            <a:ext cx="9144000" cy="51435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1"/>
          <p:cNvSpPr>
            <a:spLocks noChangeArrowheads="1"/>
          </p:cNvSpPr>
          <p:nvPr/>
        </p:nvSpPr>
        <p:spPr bwMode="auto">
          <a:xfrm>
            <a:off x="0" y="228600"/>
            <a:ext cx="9144000" cy="4032250"/>
          </a:xfrm>
          <a:prstGeom prst="rect">
            <a:avLst/>
          </a:prstGeom>
          <a:noFill/>
          <a:ln w="9525">
            <a:noFill/>
            <a:miter lim="800000"/>
            <a:headEnd/>
            <a:tailEnd/>
          </a:ln>
        </p:spPr>
        <p:txBody>
          <a:bodyPr>
            <a:spAutoFit/>
          </a:bodyPr>
          <a:lstStyle/>
          <a:p>
            <a:r>
              <a:rPr lang="en-US" sz="3200" b="1" i="1">
                <a:solidFill>
                  <a:srgbClr val="FF0000"/>
                </a:solidFill>
              </a:rPr>
              <a:t>AI makes it possible for machines to learn from experience, adjust to new inputs and perform human-like tasks. </a:t>
            </a:r>
          </a:p>
          <a:p>
            <a:endParaRPr lang="en-US" sz="3200" b="1" i="1">
              <a:solidFill>
                <a:srgbClr val="FF0000"/>
              </a:solidFill>
            </a:endParaRPr>
          </a:p>
          <a:p>
            <a:r>
              <a:rPr lang="en-US" sz="3200" b="1" i="1"/>
              <a:t>Using these technologies, computers can be trained to accomplish specific tasks by processing </a:t>
            </a:r>
            <a:r>
              <a:rPr lang="en-US" sz="3200" b="1" i="1">
                <a:solidFill>
                  <a:srgbClr val="FF0000"/>
                </a:solidFill>
              </a:rPr>
              <a:t>large amounts of data and recognizing patterns in the data</a:t>
            </a:r>
            <a:r>
              <a:rPr lang="en-US" sz="3200" b="1" i="1"/>
              <a:t>.</a:t>
            </a:r>
          </a:p>
        </p:txBody>
      </p:sp>
      <p:sp>
        <p:nvSpPr>
          <p:cNvPr id="3" name="Rectangle 2"/>
          <p:cNvSpPr>
            <a:spLocks noChangeArrowheads="1"/>
          </p:cNvSpPr>
          <p:nvPr/>
        </p:nvSpPr>
        <p:spPr bwMode="auto">
          <a:xfrm>
            <a:off x="0" y="4343400"/>
            <a:ext cx="9144000" cy="2616200"/>
          </a:xfrm>
          <a:prstGeom prst="rect">
            <a:avLst/>
          </a:prstGeom>
          <a:noFill/>
          <a:ln w="9525">
            <a:noFill/>
            <a:miter lim="800000"/>
            <a:headEnd/>
            <a:tailEnd/>
          </a:ln>
        </p:spPr>
        <p:txBody>
          <a:bodyPr>
            <a:spAutoFit/>
          </a:bodyPr>
          <a:lstStyle/>
          <a:p>
            <a:r>
              <a:rPr lang="en-US" sz="3200" b="1"/>
              <a:t>Artificial intelligence is only a broader term that describes applications when a machine mimics “ </a:t>
            </a:r>
            <a:r>
              <a:rPr lang="en-US" sz="3200" b="1" i="1"/>
              <a:t>cognitive</a:t>
            </a:r>
            <a:r>
              <a:rPr lang="en-US" sz="3200" b="1"/>
              <a:t> “ functions that humans associate with human minds, such as “learning” and “problem-solving</a:t>
            </a:r>
            <a:r>
              <a:rPr lang="en-US" sz="3600" b="1"/>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170">
                                            <p:txEl>
                                              <p:pRg st="0" end="0"/>
                                            </p:txEl>
                                          </p:spTgt>
                                        </p:tgtEl>
                                        <p:attrNameLst>
                                          <p:attrName>style.visibility</p:attrName>
                                        </p:attrNameLst>
                                      </p:cBhvr>
                                      <p:to>
                                        <p:strVal val="visible"/>
                                      </p:to>
                                    </p:set>
                                    <p:anim calcmode="lin" valueType="num">
                                      <p:cBhvr additive="base">
                                        <p:cTn id="7" dur="500" fill="hold"/>
                                        <p:tgtEl>
                                          <p:spTgt spid="1351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1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5170">
                                            <p:txEl>
                                              <p:pRg st="2" end="2"/>
                                            </p:txEl>
                                          </p:spTgt>
                                        </p:tgtEl>
                                        <p:attrNameLst>
                                          <p:attrName>style.visibility</p:attrName>
                                        </p:attrNameLst>
                                      </p:cBhvr>
                                      <p:to>
                                        <p:strVal val="visible"/>
                                      </p:to>
                                    </p:set>
                                    <p:anim calcmode="lin" valueType="num">
                                      <p:cBhvr additive="base">
                                        <p:cTn id="13" dur="500" fill="hold"/>
                                        <p:tgtEl>
                                          <p:spTgt spid="13517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1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build="p"/>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s://qph.ec.quoracdn.net/main-qimg-0c865d16d3f0581046f68ca30c2c3828"/>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3200400" cy="4038600"/>
          </a:xfrm>
        </p:spPr>
        <p:txBody>
          <a:bodyPr rtlCol="0">
            <a:normAutofit fontScale="90000"/>
          </a:bodyPr>
          <a:lstStyle/>
          <a:p>
            <a:pPr algn="l" eaLnBrk="1" fontAlgn="auto" hangingPunct="1">
              <a:spcAft>
                <a:spcPts val="0"/>
              </a:spcAft>
              <a:defRPr/>
            </a:pPr>
            <a:r>
              <a:rPr lang="en-US" dirty="0" smtClean="0"/>
              <a:t/>
            </a:r>
            <a:br>
              <a:rPr lang="en-US" dirty="0" smtClean="0"/>
            </a:br>
            <a:r>
              <a:rPr lang="en-US" dirty="0" smtClean="0"/>
              <a:t/>
            </a:r>
            <a:br>
              <a:rPr lang="en-US" dirty="0" smtClean="0"/>
            </a:br>
            <a:r>
              <a:rPr lang="en-US" sz="3100" dirty="0" smtClean="0"/>
              <a:t>ARTIFICIAL INTELLIGENCE </a:t>
            </a:r>
            <a:r>
              <a:rPr lang="en-US" sz="3100" dirty="0" smtClean="0">
                <a:solidFill>
                  <a:srgbClr val="FF0000"/>
                </a:solidFill>
              </a:rPr>
              <a:t>was coined in 1956 by </a:t>
            </a:r>
            <a:r>
              <a:rPr lang="en-US" sz="3100" b="1" dirty="0" smtClean="0"/>
              <a:t>John McCarthy</a:t>
            </a:r>
            <a:r>
              <a:rPr lang="en-US" sz="3100" dirty="0" smtClean="0"/>
              <a:t> (1927 –2011)- an American computer scientist and cognitive scientist </a:t>
            </a:r>
            <a:r>
              <a:rPr lang="en-US" sz="3100" dirty="0" smtClean="0">
                <a:solidFill>
                  <a:srgbClr val="FF0000"/>
                </a:solidFill>
              </a:rPr>
              <a:t>at MIT</a:t>
            </a:r>
            <a:endParaRPr lang="en-US" sz="3600" dirty="0" smtClean="0"/>
          </a:p>
        </p:txBody>
      </p:sp>
      <p:pic>
        <p:nvPicPr>
          <p:cNvPr id="324610" name="Picture 2" descr="Image result for John McCarthy"/>
          <p:cNvPicPr>
            <a:picLocks noChangeAspect="1" noChangeArrowheads="1"/>
          </p:cNvPicPr>
          <p:nvPr/>
        </p:nvPicPr>
        <p:blipFill>
          <a:blip r:embed="rId2" cstate="print"/>
          <a:srcRect/>
          <a:stretch>
            <a:fillRect/>
          </a:stretch>
        </p:blipFill>
        <p:spPr bwMode="auto">
          <a:xfrm>
            <a:off x="3251200" y="0"/>
            <a:ext cx="5892800" cy="5448300"/>
          </a:xfrm>
          <a:prstGeom prst="rect">
            <a:avLst/>
          </a:prstGeom>
          <a:noFill/>
          <a:ln w="9525">
            <a:noFill/>
            <a:miter lim="800000"/>
            <a:headEnd/>
            <a:tailEnd/>
          </a:ln>
        </p:spPr>
      </p:pic>
      <p:sp>
        <p:nvSpPr>
          <p:cNvPr id="5" name="Rectangle 4"/>
          <p:cNvSpPr>
            <a:spLocks noChangeArrowheads="1"/>
          </p:cNvSpPr>
          <p:nvPr/>
        </p:nvSpPr>
        <p:spPr bwMode="auto">
          <a:xfrm>
            <a:off x="0" y="5410200"/>
            <a:ext cx="9144000" cy="1323975"/>
          </a:xfrm>
          <a:prstGeom prst="rect">
            <a:avLst/>
          </a:prstGeom>
          <a:noFill/>
          <a:ln w="9525">
            <a:noFill/>
            <a:miter lim="800000"/>
            <a:headEnd/>
            <a:tailEnd/>
          </a:ln>
        </p:spPr>
        <p:txBody>
          <a:bodyPr>
            <a:spAutoFit/>
          </a:bodyPr>
          <a:lstStyle/>
          <a:p>
            <a:endParaRPr lang="en-US" sz="2400"/>
          </a:p>
          <a:p>
            <a:r>
              <a:rPr lang="en-US" sz="2800" b="1"/>
              <a:t>McCarthy</a:t>
            </a:r>
            <a:r>
              <a:rPr lang="en-US" sz="2800"/>
              <a:t> was one of the founders of the discipline of artificial intelligence</a:t>
            </a:r>
            <a:r>
              <a:rPr lang="en-US" sz="240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ppt_x"/>
                                          </p:val>
                                        </p:tav>
                                        <p:tav tm="100000">
                                          <p:val>
                                            <p:strVal val="#ppt_x"/>
                                          </p:val>
                                        </p:tav>
                                      </p:tavLst>
                                    </p:anim>
                                    <p:anim calcmode="lin" valueType="num">
                                      <p:cBhvr additive="base">
                                        <p:cTn id="8" dur="500" fill="hold"/>
                                        <p:tgtEl>
                                          <p:spTgt spid="348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4610"/>
                                        </p:tgtEl>
                                        <p:attrNameLst>
                                          <p:attrName>style.visibility</p:attrName>
                                        </p:attrNameLst>
                                      </p:cBhvr>
                                      <p:to>
                                        <p:strVal val="visible"/>
                                      </p:to>
                                    </p:set>
                                    <p:anim calcmode="lin" valueType="num">
                                      <p:cBhvr additive="base">
                                        <p:cTn id="13" dur="500" fill="hold"/>
                                        <p:tgtEl>
                                          <p:spTgt spid="324610"/>
                                        </p:tgtEl>
                                        <p:attrNameLst>
                                          <p:attrName>ppt_x</p:attrName>
                                        </p:attrNameLst>
                                      </p:cBhvr>
                                      <p:tavLst>
                                        <p:tav tm="0">
                                          <p:val>
                                            <p:strVal val="#ppt_x"/>
                                          </p:val>
                                        </p:tav>
                                        <p:tav tm="100000">
                                          <p:val>
                                            <p:strVal val="#ppt_x"/>
                                          </p:val>
                                        </p:tav>
                                      </p:tavLst>
                                    </p:anim>
                                    <p:anim calcmode="lin" valueType="num">
                                      <p:cBhvr additive="base">
                                        <p:cTn id="14" dur="500" fill="hold"/>
                                        <p:tgtEl>
                                          <p:spTgt spid="3246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4" name="Picture 2" descr="https://blog.operasolutions.com/hs-fs/hubfs/Blogs/why_deep_circle.png?t=1510599482032&amp;width=840&amp;name=why_deep_circle.png"/>
          <p:cNvPicPr>
            <a:picLocks noChangeAspect="1" noChangeArrowheads="1"/>
          </p:cNvPicPr>
          <p:nvPr/>
        </p:nvPicPr>
        <p:blipFill>
          <a:blip r:embed="rId2" cstate="print"/>
          <a:srcRect/>
          <a:stretch>
            <a:fillRect/>
          </a:stretch>
        </p:blipFill>
        <p:spPr bwMode="auto">
          <a:xfrm>
            <a:off x="0" y="88900"/>
            <a:ext cx="9144000" cy="7178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962400" y="0"/>
            <a:ext cx="5181600" cy="4524375"/>
          </a:xfrm>
          <a:prstGeom prst="rect">
            <a:avLst/>
          </a:prstGeom>
          <a:noFill/>
          <a:ln w="9525">
            <a:noFill/>
            <a:miter lim="800000"/>
            <a:headEnd/>
            <a:tailEnd/>
          </a:ln>
        </p:spPr>
        <p:txBody>
          <a:bodyPr>
            <a:spAutoFit/>
          </a:bodyPr>
          <a:lstStyle/>
          <a:p>
            <a:r>
              <a:rPr lang="en-US" sz="2400" b="1"/>
              <a:t>Herbert Alexander Simon</a:t>
            </a:r>
            <a:r>
              <a:rPr lang="en-US" sz="2400"/>
              <a:t> (1916 –2001) was an American </a:t>
            </a:r>
            <a:r>
              <a:rPr lang="en-US" sz="2400">
                <a:hlinkClick r:id="rId2" tooltip="Economist"/>
              </a:rPr>
              <a:t>economist</a:t>
            </a:r>
            <a:r>
              <a:rPr lang="en-US" sz="2400"/>
              <a:t> and </a:t>
            </a:r>
            <a:r>
              <a:rPr lang="en-US" sz="2400">
                <a:hlinkClick r:id="rId3" tooltip="Political scientist"/>
              </a:rPr>
              <a:t>political scientist</a:t>
            </a:r>
            <a:r>
              <a:rPr lang="en-US" sz="2400"/>
              <a:t> whose primary interest was </a:t>
            </a:r>
            <a:r>
              <a:rPr lang="en-US" sz="2400">
                <a:hlinkClick r:id="rId4" tooltip="Decision-making"/>
              </a:rPr>
              <a:t>decision-making</a:t>
            </a:r>
            <a:r>
              <a:rPr lang="en-US" sz="2400"/>
              <a:t> within organizations</a:t>
            </a:r>
          </a:p>
          <a:p>
            <a:endParaRPr lang="en-US" sz="2400"/>
          </a:p>
          <a:p>
            <a:r>
              <a:rPr lang="en-US" sz="2400" b="1"/>
              <a:t>Made contributions to artificial intelligence, the psychology of human cognition</a:t>
            </a:r>
          </a:p>
          <a:p>
            <a:endParaRPr lang="en-US" sz="2400"/>
          </a:p>
          <a:p>
            <a:endParaRPr lang="en-US" sz="2400"/>
          </a:p>
        </p:txBody>
      </p:sp>
      <p:pic>
        <p:nvPicPr>
          <p:cNvPr id="4" name="Picture 5" descr="Herbert A. Simon"/>
          <p:cNvPicPr>
            <a:picLocks noChangeAspect="1" noChangeArrowheads="1"/>
          </p:cNvPicPr>
          <p:nvPr/>
        </p:nvPicPr>
        <p:blipFill>
          <a:blip r:embed="rId5" cstate="print"/>
          <a:srcRect/>
          <a:stretch>
            <a:fillRect/>
          </a:stretch>
        </p:blipFill>
        <p:spPr bwMode="auto">
          <a:xfrm>
            <a:off x="0" y="0"/>
            <a:ext cx="3949700" cy="3733800"/>
          </a:xfrm>
          <a:prstGeom prst="rect">
            <a:avLst/>
          </a:prstGeom>
          <a:noFill/>
          <a:ln w="9525">
            <a:noFill/>
            <a:miter lim="800000"/>
            <a:headEnd/>
            <a:tailEnd/>
          </a:ln>
        </p:spPr>
      </p:pic>
      <p:sp>
        <p:nvSpPr>
          <p:cNvPr id="34820" name="Rectangle 4"/>
          <p:cNvSpPr>
            <a:spLocks noChangeArrowheads="1"/>
          </p:cNvSpPr>
          <p:nvPr/>
        </p:nvSpPr>
        <p:spPr bwMode="auto">
          <a:xfrm>
            <a:off x="0" y="4343400"/>
            <a:ext cx="9144000" cy="2246313"/>
          </a:xfrm>
          <a:prstGeom prst="rect">
            <a:avLst/>
          </a:prstGeom>
          <a:noFill/>
          <a:ln w="9525">
            <a:noFill/>
            <a:miter lim="800000"/>
            <a:headEnd/>
            <a:tailEnd/>
          </a:ln>
        </p:spPr>
        <p:txBody>
          <a:bodyPr>
            <a:spAutoFit/>
          </a:bodyPr>
          <a:lstStyle/>
          <a:p>
            <a:r>
              <a:rPr lang="en-US" sz="2800"/>
              <a:t>HERBERT SIMON:</a:t>
            </a:r>
          </a:p>
          <a:p>
            <a:endParaRPr lang="en-US" sz="2800"/>
          </a:p>
          <a:p>
            <a:r>
              <a:rPr lang="en-US" sz="2800"/>
              <a:t> </a:t>
            </a:r>
            <a:r>
              <a:rPr lang="en-US" sz="2800" b="1" i="1">
                <a:solidFill>
                  <a:srgbClr val="FF0000"/>
                </a:solidFill>
              </a:rPr>
              <a:t>“LEARNING  IS  ANY PROCESS  BY WHICH  A  SYSTEM  IMPROVES  PERFORMANCE FROM  EXPERIENCE.”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Text Box 3"/>
          <p:cNvSpPr txBox="1">
            <a:spLocks noChangeArrowheads="1"/>
          </p:cNvSpPr>
          <p:nvPr/>
        </p:nvSpPr>
        <p:spPr bwMode="auto">
          <a:xfrm>
            <a:off x="0" y="0"/>
            <a:ext cx="9144000" cy="6002338"/>
          </a:xfrm>
          <a:prstGeom prst="rect">
            <a:avLst/>
          </a:prstGeom>
          <a:noFill/>
          <a:ln w="9525">
            <a:noFill/>
            <a:miter lim="800000"/>
            <a:headEnd/>
            <a:tailEnd/>
          </a:ln>
        </p:spPr>
        <p:txBody>
          <a:bodyPr>
            <a:spAutoFit/>
          </a:bodyPr>
          <a:lstStyle/>
          <a:p>
            <a:pPr>
              <a:spcBef>
                <a:spcPct val="50000"/>
              </a:spcBef>
            </a:pPr>
            <a:r>
              <a:rPr lang="en-US" sz="2400" b="1">
                <a:latin typeface="Comic Sans MS" pitchFamily="66" charset="0"/>
              </a:rPr>
              <a:t>"AI can have two purposes. One is to use the power of computers to </a:t>
            </a:r>
            <a:r>
              <a:rPr lang="en-US" sz="2400" b="1">
                <a:solidFill>
                  <a:srgbClr val="FF0000"/>
                </a:solidFill>
                <a:latin typeface="Comic Sans MS" pitchFamily="66" charset="0"/>
              </a:rPr>
              <a:t>augment human thinking</a:t>
            </a:r>
            <a:r>
              <a:rPr lang="en-US" sz="2400" b="1">
                <a:latin typeface="Comic Sans MS" pitchFamily="66" charset="0"/>
              </a:rPr>
              <a:t>, just as we use motors to augment human or horse power. </a:t>
            </a:r>
          </a:p>
          <a:p>
            <a:pPr>
              <a:spcBef>
                <a:spcPct val="50000"/>
              </a:spcBef>
            </a:pPr>
            <a:r>
              <a:rPr lang="en-US" sz="2400" b="1">
                <a:latin typeface="Comic Sans MS" pitchFamily="66" charset="0"/>
              </a:rPr>
              <a:t>Robotics and expert systems are major branches of that. </a:t>
            </a:r>
          </a:p>
          <a:p>
            <a:pPr>
              <a:spcBef>
                <a:spcPct val="50000"/>
              </a:spcBef>
            </a:pPr>
            <a:endParaRPr lang="en-US" sz="2400" b="1">
              <a:latin typeface="Comic Sans MS" pitchFamily="66" charset="0"/>
            </a:endParaRPr>
          </a:p>
          <a:p>
            <a:pPr>
              <a:spcBef>
                <a:spcPct val="50000"/>
              </a:spcBef>
            </a:pPr>
            <a:r>
              <a:rPr lang="en-US" sz="2400" b="1">
                <a:latin typeface="Comic Sans MS" pitchFamily="66" charset="0"/>
              </a:rPr>
              <a:t>The other is to use a computer's artificial intelligence to </a:t>
            </a:r>
            <a:r>
              <a:rPr lang="en-US" sz="2400" b="1">
                <a:solidFill>
                  <a:srgbClr val="FF0000"/>
                </a:solidFill>
                <a:latin typeface="Comic Sans MS" pitchFamily="66" charset="0"/>
              </a:rPr>
              <a:t>understand how humans think in a humanoid way.</a:t>
            </a:r>
            <a:r>
              <a:rPr lang="en-US" sz="2400" b="1">
                <a:latin typeface="Comic Sans MS" pitchFamily="66" charset="0"/>
              </a:rPr>
              <a:t> </a:t>
            </a:r>
          </a:p>
          <a:p>
            <a:pPr>
              <a:spcBef>
                <a:spcPct val="50000"/>
              </a:spcBef>
            </a:pPr>
            <a:endParaRPr lang="en-US" sz="2400" b="1">
              <a:latin typeface="Comic Sans MS" pitchFamily="66" charset="0"/>
            </a:endParaRPr>
          </a:p>
          <a:p>
            <a:pPr>
              <a:spcBef>
                <a:spcPct val="50000"/>
              </a:spcBef>
            </a:pPr>
            <a:r>
              <a:rPr lang="en-US" sz="2400" b="1">
                <a:latin typeface="Comic Sans MS" pitchFamily="66" charset="0"/>
              </a:rPr>
              <a:t>If you test your programs not merely by what they can accomplish, but how they accomplish it, they you're really doing cognitive science; you're using AI to understand the human mind."</a:t>
            </a:r>
            <a:r>
              <a:rPr lang="en-US" sz="2400" b="1">
                <a:latin typeface="Calibri" pitchFamily="34" charset="0"/>
              </a:rPr>
              <a:t> </a:t>
            </a:r>
          </a:p>
          <a:p>
            <a:pPr>
              <a:spcBef>
                <a:spcPct val="50000"/>
              </a:spcBef>
            </a:pPr>
            <a:r>
              <a:rPr lang="en-US" sz="2400">
                <a:latin typeface="Calibri" pitchFamily="34" charset="0"/>
              </a:rPr>
              <a:t>- </a:t>
            </a:r>
            <a:r>
              <a:rPr lang="en-US" sz="2400" b="1">
                <a:latin typeface="Calibri" pitchFamily="34" charset="0"/>
              </a:rPr>
              <a:t>Herb Simon ( 1961-2001)</a:t>
            </a:r>
          </a:p>
        </p:txBody>
      </p:sp>
      <p:sp>
        <p:nvSpPr>
          <p:cNvPr id="3" name="Rectangle 2"/>
          <p:cNvSpPr>
            <a:spLocks noChangeArrowheads="1"/>
          </p:cNvSpPr>
          <p:nvPr/>
        </p:nvSpPr>
        <p:spPr bwMode="auto">
          <a:xfrm>
            <a:off x="0" y="5903913"/>
            <a:ext cx="8915400" cy="954087"/>
          </a:xfrm>
          <a:prstGeom prst="rect">
            <a:avLst/>
          </a:prstGeom>
          <a:noFill/>
          <a:ln w="9525">
            <a:noFill/>
            <a:miter lim="800000"/>
            <a:headEnd/>
            <a:tailEnd/>
          </a:ln>
        </p:spPr>
        <p:txBody>
          <a:bodyPr>
            <a:spAutoFit/>
          </a:bodyPr>
          <a:lstStyle/>
          <a:p>
            <a:r>
              <a:rPr lang="en-US" sz="2800" b="1">
                <a:solidFill>
                  <a:srgbClr val="FF0000"/>
                </a:solidFill>
              </a:rPr>
              <a:t>Turing Award 1975</a:t>
            </a:r>
          </a:p>
          <a:p>
            <a:r>
              <a:rPr lang="en-US" sz="2800" b="1">
                <a:solidFill>
                  <a:srgbClr val="FF0000"/>
                </a:solidFill>
              </a:rPr>
              <a:t> Nobel Prize in Economics 1978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anim calcmode="lin" valueType="num">
                                      <p:cBhvr additive="base">
                                        <p:cTn id="7" dur="500" fill="hold"/>
                                        <p:tgtEl>
                                          <p:spTgt spid="155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5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5651">
                                            <p:txEl>
                                              <p:pRg st="1" end="1"/>
                                            </p:txEl>
                                          </p:spTgt>
                                        </p:tgtEl>
                                        <p:attrNameLst>
                                          <p:attrName>style.visibility</p:attrName>
                                        </p:attrNameLst>
                                      </p:cBhvr>
                                      <p:to>
                                        <p:strVal val="visible"/>
                                      </p:to>
                                    </p:set>
                                    <p:anim calcmode="lin" valueType="num">
                                      <p:cBhvr additive="base">
                                        <p:cTn id="13" dur="500" fill="hold"/>
                                        <p:tgtEl>
                                          <p:spTgt spid="1556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5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5651">
                                            <p:txEl>
                                              <p:pRg st="3" end="3"/>
                                            </p:txEl>
                                          </p:spTgt>
                                        </p:tgtEl>
                                        <p:attrNameLst>
                                          <p:attrName>style.visibility</p:attrName>
                                        </p:attrNameLst>
                                      </p:cBhvr>
                                      <p:to>
                                        <p:strVal val="visible"/>
                                      </p:to>
                                    </p:set>
                                    <p:anim calcmode="lin" valueType="num">
                                      <p:cBhvr additive="base">
                                        <p:cTn id="19" dur="500" fill="hold"/>
                                        <p:tgtEl>
                                          <p:spTgt spid="15565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56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5651">
                                            <p:txEl>
                                              <p:pRg st="5" end="5"/>
                                            </p:txEl>
                                          </p:spTgt>
                                        </p:tgtEl>
                                        <p:attrNameLst>
                                          <p:attrName>style.visibility</p:attrName>
                                        </p:attrNameLst>
                                      </p:cBhvr>
                                      <p:to>
                                        <p:strVal val="visible"/>
                                      </p:to>
                                    </p:set>
                                    <p:anim calcmode="lin" valueType="num">
                                      <p:cBhvr additive="base">
                                        <p:cTn id="25" dur="500" fill="hold"/>
                                        <p:tgtEl>
                                          <p:spTgt spid="15565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56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5651">
                                            <p:txEl>
                                              <p:pRg st="6" end="6"/>
                                            </p:txEl>
                                          </p:spTgt>
                                        </p:tgtEl>
                                        <p:attrNameLst>
                                          <p:attrName>style.visibility</p:attrName>
                                        </p:attrNameLst>
                                      </p:cBhvr>
                                      <p:to>
                                        <p:strVal val="visible"/>
                                      </p:to>
                                    </p:set>
                                    <p:anim calcmode="lin" valueType="num">
                                      <p:cBhvr additive="base">
                                        <p:cTn id="31" dur="500" fill="hold"/>
                                        <p:tgtEl>
                                          <p:spTgt spid="155651">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56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7910513"/>
          </a:xfrm>
          <a:prstGeom prst="rect">
            <a:avLst/>
          </a:prstGeom>
          <a:noFill/>
          <a:ln w="9525">
            <a:noFill/>
            <a:miter lim="800000"/>
            <a:headEnd/>
            <a:tailEnd/>
          </a:ln>
        </p:spPr>
        <p:txBody>
          <a:bodyPr>
            <a:spAutoFit/>
          </a:bodyPr>
          <a:lstStyle/>
          <a:p>
            <a:r>
              <a:rPr lang="en-US" sz="3600" b="1">
                <a:solidFill>
                  <a:srgbClr val="FF0000"/>
                </a:solidFill>
              </a:rPr>
              <a:t> </a:t>
            </a:r>
            <a:r>
              <a:rPr lang="en-US" sz="3600" b="1"/>
              <a:t>Main difference between AI and conventional programming  :  </a:t>
            </a:r>
          </a:p>
          <a:p>
            <a:endParaRPr lang="en-US" sz="3600" b="1"/>
          </a:p>
          <a:p>
            <a:pPr>
              <a:buFont typeface="Wingdings" pitchFamily="2" charset="2"/>
              <a:buChar char="Ø"/>
            </a:pPr>
            <a:r>
              <a:rPr lang="en-US" sz="3600" b="1"/>
              <a:t>Non-AI programs are carried out </a:t>
            </a:r>
            <a:r>
              <a:rPr lang="en-US" sz="3600" b="1">
                <a:solidFill>
                  <a:srgbClr val="FF0000"/>
                </a:solidFill>
              </a:rPr>
              <a:t>by a set of defined instructions. </a:t>
            </a:r>
          </a:p>
          <a:p>
            <a:endParaRPr lang="en-US" sz="3600" b="1"/>
          </a:p>
          <a:p>
            <a:pPr>
              <a:buFont typeface="Wingdings" pitchFamily="2" charset="2"/>
              <a:buChar char="Ø"/>
            </a:pPr>
            <a:r>
              <a:rPr lang="en-US" sz="3600" b="1" i="1"/>
              <a:t>AI learns </a:t>
            </a:r>
            <a:r>
              <a:rPr lang="en-US" sz="3600" b="1" i="1">
                <a:solidFill>
                  <a:srgbClr val="FF0000"/>
                </a:solidFill>
              </a:rPr>
              <a:t>without being explicitly programmed.   </a:t>
            </a:r>
          </a:p>
          <a:p>
            <a:pPr>
              <a:buFont typeface="Wingdings" pitchFamily="2" charset="2"/>
              <a:buChar char="Ø"/>
            </a:pPr>
            <a:endParaRPr lang="en-US" sz="3600" b="1" i="1">
              <a:solidFill>
                <a:srgbClr val="FF0000"/>
              </a:solidFill>
            </a:endParaRPr>
          </a:p>
          <a:p>
            <a:pPr>
              <a:buFont typeface="Wingdings" pitchFamily="2" charset="2"/>
              <a:buChar char="Ø"/>
            </a:pPr>
            <a:endParaRPr lang="en-US" sz="3600" b="1" i="1">
              <a:solidFill>
                <a:srgbClr val="FF0000"/>
              </a:solidFill>
            </a:endParaRPr>
          </a:p>
          <a:p>
            <a:pPr>
              <a:buFont typeface="Wingdings" pitchFamily="2" charset="2"/>
              <a:buChar char="Ø"/>
            </a:pPr>
            <a:endParaRPr lang="en-US" sz="3600" b="1" i="1">
              <a:solidFill>
                <a:srgbClr val="FF0000"/>
              </a:solidFill>
            </a:endParaRPr>
          </a:p>
          <a:p>
            <a:pPr>
              <a:buFont typeface="Wingdings" pitchFamily="2" charset="2"/>
              <a:buChar char="Ø"/>
            </a:pPr>
            <a:endParaRPr lang="en-US" sz="2800"/>
          </a:p>
          <a:p>
            <a:pPr>
              <a:buFont typeface="Wingdings" pitchFamily="2" charset="2"/>
              <a:buChar char="Ø"/>
            </a:pPr>
            <a:endParaRPr lang="en-US" sz="2800"/>
          </a:p>
          <a:p>
            <a:pPr>
              <a:buFont typeface="Wingdings" pitchFamily="2" charset="2"/>
              <a:buChar char="Ø"/>
            </a:pPr>
            <a:endParaRPr lang="en-US" sz="2800"/>
          </a:p>
          <a:p>
            <a:endParaRPr lang="en-US" sz="2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82" name="Picture 2" descr="Image result for arthur lee samuel"/>
          <p:cNvPicPr>
            <a:picLocks noChangeAspect="1" noChangeArrowheads="1"/>
          </p:cNvPicPr>
          <p:nvPr/>
        </p:nvPicPr>
        <p:blipFill>
          <a:blip r:embed="rId2" cstate="print"/>
          <a:srcRect/>
          <a:stretch>
            <a:fillRect/>
          </a:stretch>
        </p:blipFill>
        <p:spPr bwMode="auto">
          <a:xfrm>
            <a:off x="228600" y="0"/>
            <a:ext cx="3048000" cy="2857500"/>
          </a:xfrm>
          <a:prstGeom prst="rect">
            <a:avLst/>
          </a:prstGeom>
          <a:noFill/>
          <a:ln w="9525">
            <a:noFill/>
            <a:miter lim="800000"/>
            <a:headEnd/>
            <a:tailEnd/>
          </a:ln>
        </p:spPr>
      </p:pic>
      <p:sp>
        <p:nvSpPr>
          <p:cNvPr id="3" name="Rectangle 2"/>
          <p:cNvSpPr>
            <a:spLocks noChangeArrowheads="1"/>
          </p:cNvSpPr>
          <p:nvPr/>
        </p:nvSpPr>
        <p:spPr bwMode="auto">
          <a:xfrm>
            <a:off x="0" y="2895600"/>
            <a:ext cx="9144000" cy="4094163"/>
          </a:xfrm>
          <a:prstGeom prst="rect">
            <a:avLst/>
          </a:prstGeom>
          <a:noFill/>
          <a:ln w="9525">
            <a:noFill/>
            <a:miter lim="800000"/>
            <a:headEnd/>
            <a:tailEnd/>
          </a:ln>
        </p:spPr>
        <p:txBody>
          <a:bodyPr>
            <a:spAutoFit/>
          </a:bodyPr>
          <a:lstStyle/>
          <a:p>
            <a:r>
              <a:rPr lang="en-US" sz="2800">
                <a:solidFill>
                  <a:srgbClr val="FF0000"/>
                </a:solidFill>
              </a:rPr>
              <a:t>Machine learning  </a:t>
            </a:r>
            <a:r>
              <a:rPr lang="en-US" sz="2800"/>
              <a:t>was a term coined by </a:t>
            </a:r>
            <a:r>
              <a:rPr lang="en-US" sz="3200">
                <a:solidFill>
                  <a:srgbClr val="FF0000"/>
                </a:solidFill>
              </a:rPr>
              <a:t>Arthur Lee Samuel</a:t>
            </a:r>
            <a:r>
              <a:rPr lang="en-US" sz="2000">
                <a:solidFill>
                  <a:srgbClr val="00B050"/>
                </a:solidFill>
              </a:rPr>
              <a:t> -  </a:t>
            </a:r>
            <a:r>
              <a:rPr lang="en-US" sz="2800"/>
              <a:t>an American pioneer in the field of computer gaming and artificial intelligence</a:t>
            </a:r>
          </a:p>
          <a:p>
            <a:endParaRPr lang="en-US" sz="2800"/>
          </a:p>
          <a:p>
            <a:r>
              <a:rPr lang="en-US" sz="2800"/>
              <a:t>the term Machine learning </a:t>
            </a:r>
            <a:r>
              <a:rPr lang="en-US" sz="2800">
                <a:solidFill>
                  <a:srgbClr val="00B050"/>
                </a:solidFill>
              </a:rPr>
              <a:t>in 1959</a:t>
            </a:r>
            <a:r>
              <a:rPr lang="en-US" sz="2800"/>
              <a:t>, was defined by him as:</a:t>
            </a:r>
            <a:r>
              <a:rPr lang="en-US" sz="2000"/>
              <a:t> </a:t>
            </a:r>
          </a:p>
          <a:p>
            <a:endParaRPr lang="en-US" sz="2000"/>
          </a:p>
          <a:p>
            <a:r>
              <a:rPr lang="en-US" sz="3200" i="1">
                <a:solidFill>
                  <a:srgbClr val="FF0000"/>
                </a:solidFill>
              </a:rPr>
              <a:t>“The ability to learn without being explicitly programmed.” </a:t>
            </a:r>
          </a:p>
        </p:txBody>
      </p:sp>
      <p:sp>
        <p:nvSpPr>
          <p:cNvPr id="4" name="TextBox 3"/>
          <p:cNvSpPr txBox="1">
            <a:spLocks noChangeArrowheads="1"/>
          </p:cNvSpPr>
          <p:nvPr/>
        </p:nvSpPr>
        <p:spPr bwMode="auto">
          <a:xfrm>
            <a:off x="3886200" y="914400"/>
            <a:ext cx="5257800" cy="1200150"/>
          </a:xfrm>
          <a:prstGeom prst="rect">
            <a:avLst/>
          </a:prstGeom>
          <a:noFill/>
          <a:ln w="9525">
            <a:noFill/>
            <a:miter lim="800000"/>
            <a:headEnd/>
            <a:tailEnd/>
          </a:ln>
        </p:spPr>
        <p:txBody>
          <a:bodyPr>
            <a:spAutoFit/>
          </a:bodyPr>
          <a:lstStyle/>
          <a:p>
            <a:r>
              <a:rPr lang="en-US" sz="3600"/>
              <a:t>What is Machine Learning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7682"/>
                                        </p:tgtEl>
                                        <p:attrNameLst>
                                          <p:attrName>style.visibility</p:attrName>
                                        </p:attrNameLst>
                                      </p:cBhvr>
                                      <p:to>
                                        <p:strVal val="visible"/>
                                      </p:to>
                                    </p:set>
                                    <p:anim calcmode="lin" valueType="num">
                                      <p:cBhvr additive="base">
                                        <p:cTn id="13" dur="500" fill="hold"/>
                                        <p:tgtEl>
                                          <p:spTgt spid="327682"/>
                                        </p:tgtEl>
                                        <p:attrNameLst>
                                          <p:attrName>ppt_x</p:attrName>
                                        </p:attrNameLst>
                                      </p:cBhvr>
                                      <p:tavLst>
                                        <p:tav tm="0">
                                          <p:val>
                                            <p:strVal val="#ppt_x"/>
                                          </p:val>
                                        </p:tav>
                                        <p:tav tm="100000">
                                          <p:val>
                                            <p:strVal val="#ppt_x"/>
                                          </p:val>
                                        </p:tav>
                                      </p:tavLst>
                                    </p:anim>
                                    <p:anim calcmode="lin" valueType="num">
                                      <p:cBhvr additive="base">
                                        <p:cTn id="14" dur="500" fill="hold"/>
                                        <p:tgtEl>
                                          <p:spTgt spid="3276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725192"/>
          </a:xfrm>
          <a:prstGeom prst="rect">
            <a:avLst/>
          </a:prstGeom>
        </p:spPr>
        <p:txBody>
          <a:bodyPr wrap="square">
            <a:spAutoFit/>
          </a:bodyPr>
          <a:lstStyle/>
          <a:p>
            <a:r>
              <a:rPr lang="en-US" sz="4800" dirty="0" smtClean="0">
                <a:solidFill>
                  <a:srgbClr val="FF0000"/>
                </a:solidFill>
              </a:rPr>
              <a:t>Guidelines for group </a:t>
            </a:r>
            <a:r>
              <a:rPr lang="en-US" sz="4800" dirty="0" err="1" smtClean="0">
                <a:solidFill>
                  <a:srgbClr val="FF0000"/>
                </a:solidFill>
              </a:rPr>
              <a:t>assignemnt</a:t>
            </a:r>
            <a:r>
              <a:rPr lang="en-US" sz="4800" dirty="0" smtClean="0">
                <a:solidFill>
                  <a:srgbClr val="FF0000"/>
                </a:solidFill>
              </a:rPr>
              <a:t>:</a:t>
            </a:r>
          </a:p>
          <a:p>
            <a:pPr>
              <a:buFont typeface="Wingdings" pitchFamily="2" charset="2"/>
              <a:buChar char="ü"/>
            </a:pPr>
            <a:r>
              <a:rPr lang="en-US" sz="2800" b="1" dirty="0" smtClean="0"/>
              <a:t>group should have a common understanding of goals that need to be achieved.</a:t>
            </a:r>
          </a:p>
          <a:p>
            <a:pPr>
              <a:buFont typeface="Wingdings" pitchFamily="2" charset="2"/>
              <a:buChar char="ü"/>
            </a:pPr>
            <a:r>
              <a:rPr lang="en-US" sz="2800" dirty="0" smtClean="0"/>
              <a:t>Respect each other’s ideas</a:t>
            </a:r>
          </a:p>
          <a:p>
            <a:pPr>
              <a:buFont typeface="Wingdings" pitchFamily="2" charset="2"/>
              <a:buChar char="ü"/>
            </a:pPr>
            <a:r>
              <a:rPr lang="en-US" sz="2800" dirty="0" smtClean="0"/>
              <a:t>Everyone should share the responsibility of the tasks – programming plus documenting</a:t>
            </a:r>
          </a:p>
          <a:p>
            <a:pPr>
              <a:buFont typeface="Wingdings" pitchFamily="2" charset="2"/>
              <a:buChar char="ü"/>
            </a:pPr>
            <a:endParaRPr lang="en-US" sz="2800" dirty="0" smtClean="0"/>
          </a:p>
          <a:p>
            <a:pPr>
              <a:buFont typeface="Wingdings" pitchFamily="2" charset="2"/>
              <a:buChar char="ü"/>
            </a:pPr>
            <a:r>
              <a:rPr lang="en-US" sz="2800" dirty="0" smtClean="0"/>
              <a:t>All group members should have complete understanding of the paper/code</a:t>
            </a:r>
          </a:p>
          <a:p>
            <a:pPr>
              <a:buFont typeface="Wingdings" pitchFamily="2" charset="2"/>
              <a:buChar char="ü"/>
            </a:pPr>
            <a:endParaRPr lang="en-US" sz="2800" dirty="0" smtClean="0"/>
          </a:p>
          <a:p>
            <a:pPr>
              <a:buFont typeface="Wingdings" pitchFamily="2" charset="2"/>
              <a:buChar char="ü"/>
            </a:pPr>
            <a:r>
              <a:rPr lang="en-US" sz="2800" dirty="0" smtClean="0"/>
              <a:t>In final presentations , make sure everyone gets chance to present his/her contributions/understanding</a:t>
            </a:r>
            <a:br>
              <a:rPr lang="en-US" sz="2800" dirty="0" smtClean="0"/>
            </a:br>
            <a:endParaRPr lang="en-US" sz="2800" dirty="0" smtClean="0"/>
          </a:p>
          <a:p>
            <a:pPr>
              <a:buFont typeface="Wingdings" pitchFamily="2" charset="2"/>
              <a:buChar char="ü"/>
            </a:pPr>
            <a:r>
              <a:rPr lang="en-US" sz="2800" dirty="0" smtClean="0"/>
              <a:t>“I have made </a:t>
            </a:r>
            <a:r>
              <a:rPr lang="en-US" sz="2800" dirty="0" err="1" smtClean="0"/>
              <a:t>ppts</a:t>
            </a:r>
            <a:r>
              <a:rPr lang="en-US" sz="2800" dirty="0" smtClean="0"/>
              <a:t>” would  invite wrath, and no marks. it is not a course to test your skills in making </a:t>
            </a:r>
            <a:r>
              <a:rPr lang="en-US" sz="2800" dirty="0" err="1" smtClean="0"/>
              <a:t>ppts</a:t>
            </a:r>
            <a:r>
              <a:rPr lang="en-US" sz="2800" dirty="0" smtClean="0"/>
              <a:t>.</a:t>
            </a:r>
          </a:p>
          <a:p>
            <a:pPr>
              <a:buFont typeface="Wingdings" pitchFamily="2" charset="2"/>
              <a:buChar char="ü"/>
            </a:pPr>
            <a:endParaRPr lang="en-US" sz="2800" dirty="0" smtClean="0"/>
          </a:p>
          <a:p>
            <a:pPr>
              <a:buFont typeface="Wingdings" pitchFamily="2" charset="2"/>
              <a:buChar char="ü"/>
            </a:pPr>
            <a:r>
              <a:rPr lang="en-US" sz="2800" dirty="0" smtClean="0"/>
              <a:t>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370638"/>
          </a:xfrm>
          <a:prstGeom prst="rect">
            <a:avLst/>
          </a:prstGeom>
          <a:noFill/>
          <a:ln w="9525">
            <a:noFill/>
            <a:miter lim="800000"/>
            <a:headEnd/>
            <a:tailEnd/>
          </a:ln>
        </p:spPr>
        <p:txBody>
          <a:bodyPr>
            <a:spAutoFit/>
          </a:bodyPr>
          <a:lstStyle/>
          <a:p>
            <a:r>
              <a:rPr lang="en-US" sz="2800" b="1"/>
              <a:t> </a:t>
            </a:r>
          </a:p>
          <a:p>
            <a:r>
              <a:rPr lang="en-US" sz="3200" b="1"/>
              <a:t>Machine learning is the study of </a:t>
            </a:r>
            <a:r>
              <a:rPr lang="en-US" sz="3200" b="1">
                <a:solidFill>
                  <a:srgbClr val="FF0000"/>
                </a:solidFill>
              </a:rPr>
              <a:t>computer algorithms that improve automatically through experience</a:t>
            </a:r>
            <a:endParaRPr lang="en-US" sz="3200" b="1"/>
          </a:p>
          <a:p>
            <a:endParaRPr lang="en-US" sz="3200" b="1"/>
          </a:p>
          <a:p>
            <a:r>
              <a:rPr lang="en-US" sz="3200" b="1"/>
              <a:t>ML explores the study and construction of algorithms that can </a:t>
            </a:r>
            <a:r>
              <a:rPr lang="en-US" sz="3200" b="1">
                <a:solidFill>
                  <a:srgbClr val="FF0000"/>
                </a:solidFill>
              </a:rPr>
              <a:t>learn from and make predictions on data </a:t>
            </a:r>
          </a:p>
          <a:p>
            <a:endParaRPr lang="en-US" sz="3200" b="1" i="1">
              <a:solidFill>
                <a:srgbClr val="FF0000"/>
              </a:solidFill>
            </a:endParaRPr>
          </a:p>
          <a:p>
            <a:r>
              <a:rPr lang="en-US" sz="3200" b="1"/>
              <a:t>Idea in ML is to get the algorithm to learn or be trained to do something </a:t>
            </a:r>
            <a:r>
              <a:rPr lang="en-US" sz="3200" b="1">
                <a:solidFill>
                  <a:srgbClr val="FF0000"/>
                </a:solidFill>
              </a:rPr>
              <a:t>without being specifically hardcoded. </a:t>
            </a:r>
          </a:p>
          <a:p>
            <a:endParaRPr 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594" name="Picture 2"/>
          <p:cNvPicPr>
            <a:picLocks noChangeAspect="1" noChangeArrowheads="1"/>
          </p:cNvPicPr>
          <p:nvPr/>
        </p:nvPicPr>
        <p:blipFill>
          <a:blip r:embed="rId2" cstate="print"/>
          <a:srcRect/>
          <a:stretch>
            <a:fillRect/>
          </a:stretch>
        </p:blipFill>
        <p:spPr bwMode="auto">
          <a:xfrm>
            <a:off x="0" y="304800"/>
            <a:ext cx="9144000" cy="676275"/>
          </a:xfrm>
          <a:prstGeom prst="rect">
            <a:avLst/>
          </a:prstGeom>
          <a:noFill/>
          <a:ln w="9525">
            <a:noFill/>
            <a:miter lim="800000"/>
            <a:headEnd/>
            <a:tailEnd/>
          </a:ln>
        </p:spPr>
      </p:pic>
      <p:pic>
        <p:nvPicPr>
          <p:cNvPr id="366595" name="Picture 3"/>
          <p:cNvPicPr>
            <a:picLocks noChangeAspect="1" noChangeArrowheads="1"/>
          </p:cNvPicPr>
          <p:nvPr/>
        </p:nvPicPr>
        <p:blipFill>
          <a:blip r:embed="rId3" cstate="print"/>
          <a:srcRect/>
          <a:stretch>
            <a:fillRect/>
          </a:stretch>
        </p:blipFill>
        <p:spPr bwMode="auto">
          <a:xfrm>
            <a:off x="0" y="1600200"/>
            <a:ext cx="9144000" cy="2933700"/>
          </a:xfrm>
          <a:prstGeom prst="rect">
            <a:avLst/>
          </a:prstGeom>
          <a:noFill/>
          <a:ln w="9525">
            <a:noFill/>
            <a:miter lim="800000"/>
            <a:headEnd/>
            <a:tailEnd/>
          </a:ln>
        </p:spPr>
      </p:pic>
      <p:sp>
        <p:nvSpPr>
          <p:cNvPr id="4" name="Rectangle 3"/>
          <p:cNvSpPr>
            <a:spLocks noChangeArrowheads="1"/>
          </p:cNvSpPr>
          <p:nvPr/>
        </p:nvSpPr>
        <p:spPr bwMode="auto">
          <a:xfrm>
            <a:off x="0" y="4795838"/>
            <a:ext cx="8915400" cy="2062162"/>
          </a:xfrm>
          <a:prstGeom prst="rect">
            <a:avLst/>
          </a:prstGeom>
          <a:noFill/>
          <a:ln w="9525">
            <a:noFill/>
            <a:miter lim="800000"/>
            <a:headEnd/>
            <a:tailEnd/>
          </a:ln>
        </p:spPr>
        <p:txBody>
          <a:bodyPr>
            <a:spAutoFit/>
          </a:bodyPr>
          <a:lstStyle/>
          <a:p>
            <a:r>
              <a:rPr lang="en-US" sz="3200" b="1">
                <a:solidFill>
                  <a:srgbClr val="FF0000"/>
                </a:solidFill>
              </a:rPr>
              <a:t>Is machine learning magic?</a:t>
            </a:r>
          </a:p>
          <a:p>
            <a:r>
              <a:rPr lang="en-US" sz="3200" b="1"/>
              <a:t>Could you  use machine learning to solve any problem and get an answer as long as you have enough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6594"/>
                                        </p:tgtEl>
                                        <p:attrNameLst>
                                          <p:attrName>style.visibility</p:attrName>
                                        </p:attrNameLst>
                                      </p:cBhvr>
                                      <p:to>
                                        <p:strVal val="visible"/>
                                      </p:to>
                                    </p:set>
                                    <p:anim calcmode="lin" valueType="num">
                                      <p:cBhvr additive="base">
                                        <p:cTn id="7" dur="500" fill="hold"/>
                                        <p:tgtEl>
                                          <p:spTgt spid="366594"/>
                                        </p:tgtEl>
                                        <p:attrNameLst>
                                          <p:attrName>ppt_x</p:attrName>
                                        </p:attrNameLst>
                                      </p:cBhvr>
                                      <p:tavLst>
                                        <p:tav tm="0">
                                          <p:val>
                                            <p:strVal val="#ppt_x"/>
                                          </p:val>
                                        </p:tav>
                                        <p:tav tm="100000">
                                          <p:val>
                                            <p:strVal val="#ppt_x"/>
                                          </p:val>
                                        </p:tav>
                                      </p:tavLst>
                                    </p:anim>
                                    <p:anim calcmode="lin" valueType="num">
                                      <p:cBhvr additive="base">
                                        <p:cTn id="8" dur="500" fill="hold"/>
                                        <p:tgtEl>
                                          <p:spTgt spid="3665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6595"/>
                                        </p:tgtEl>
                                        <p:attrNameLst>
                                          <p:attrName>style.visibility</p:attrName>
                                        </p:attrNameLst>
                                      </p:cBhvr>
                                      <p:to>
                                        <p:strVal val="visible"/>
                                      </p:to>
                                    </p:set>
                                    <p:anim calcmode="lin" valueType="num">
                                      <p:cBhvr additive="base">
                                        <p:cTn id="13" dur="500" fill="hold"/>
                                        <p:tgtEl>
                                          <p:spTgt spid="366595"/>
                                        </p:tgtEl>
                                        <p:attrNameLst>
                                          <p:attrName>ppt_x</p:attrName>
                                        </p:attrNameLst>
                                      </p:cBhvr>
                                      <p:tavLst>
                                        <p:tav tm="0">
                                          <p:val>
                                            <p:strVal val="#ppt_x"/>
                                          </p:val>
                                        </p:tav>
                                        <p:tav tm="100000">
                                          <p:val>
                                            <p:strVal val="#ppt_x"/>
                                          </p:val>
                                        </p:tav>
                                      </p:tavLst>
                                    </p:anim>
                                    <p:anim calcmode="lin" valueType="num">
                                      <p:cBhvr additive="base">
                                        <p:cTn id="14" dur="500" fill="hold"/>
                                        <p:tgtEl>
                                          <p:spTgt spid="36659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7"/>
          <p:cNvPicPr>
            <a:picLocks noChangeAspect="1" noChangeArrowheads="1"/>
          </p:cNvPicPr>
          <p:nvPr/>
        </p:nvPicPr>
        <p:blipFill>
          <a:blip r:embed="rId2" cstate="print"/>
          <a:srcRect/>
          <a:stretch>
            <a:fillRect/>
          </a:stretch>
        </p:blipFill>
        <p:spPr bwMode="auto">
          <a:xfrm>
            <a:off x="0" y="-17463"/>
            <a:ext cx="9144000" cy="6875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http://mandmglobal.com/wp-content/uploads/2016/01/Kia-Autonomous-Vehicle.jpg"/>
          <p:cNvPicPr>
            <a:picLocks noChangeAspect="1" noChangeArrowheads="1"/>
          </p:cNvPicPr>
          <p:nvPr/>
        </p:nvPicPr>
        <p:blipFill>
          <a:blip r:embed="rId2" cstate="print"/>
          <a:srcRect/>
          <a:stretch>
            <a:fillRect/>
          </a:stretch>
        </p:blipFill>
        <p:spPr bwMode="auto">
          <a:xfrm>
            <a:off x="-28575" y="0"/>
            <a:ext cx="5106988" cy="3810000"/>
          </a:xfrm>
          <a:prstGeom prst="rect">
            <a:avLst/>
          </a:prstGeom>
          <a:noFill/>
          <a:ln w="9525">
            <a:noFill/>
            <a:miter lim="800000"/>
            <a:headEnd/>
            <a:tailEnd/>
          </a:ln>
        </p:spPr>
      </p:pic>
      <p:pic>
        <p:nvPicPr>
          <p:cNvPr id="151556" name="Picture 4" descr="http://www.futuretimeline.net/blog/images/309-openai-artificial-intelligence-future-timeline.jpg"/>
          <p:cNvPicPr>
            <a:picLocks noChangeAspect="1" noChangeArrowheads="1"/>
          </p:cNvPicPr>
          <p:nvPr/>
        </p:nvPicPr>
        <p:blipFill>
          <a:blip r:embed="rId3" cstate="print"/>
          <a:srcRect/>
          <a:stretch>
            <a:fillRect/>
          </a:stretch>
        </p:blipFill>
        <p:spPr bwMode="auto">
          <a:xfrm>
            <a:off x="0" y="3848100"/>
            <a:ext cx="3810000" cy="3009900"/>
          </a:xfrm>
          <a:prstGeom prst="rect">
            <a:avLst/>
          </a:prstGeom>
          <a:noFill/>
          <a:ln w="9525">
            <a:noFill/>
            <a:miter lim="800000"/>
            <a:headEnd/>
            <a:tailEnd/>
          </a:ln>
        </p:spPr>
      </p:pic>
      <p:pic>
        <p:nvPicPr>
          <p:cNvPr id="87044" name="Picture 6" descr="Image result for robotic surgeon"/>
          <p:cNvPicPr>
            <a:picLocks noChangeAspect="1" noChangeArrowheads="1"/>
          </p:cNvPicPr>
          <p:nvPr/>
        </p:nvPicPr>
        <p:blipFill>
          <a:blip r:embed="rId4" cstate="print"/>
          <a:srcRect/>
          <a:stretch>
            <a:fillRect/>
          </a:stretch>
        </p:blipFill>
        <p:spPr bwMode="auto">
          <a:xfrm>
            <a:off x="4857750" y="0"/>
            <a:ext cx="4286250" cy="3810000"/>
          </a:xfrm>
          <a:prstGeom prst="rect">
            <a:avLst/>
          </a:prstGeom>
          <a:noFill/>
          <a:ln w="9525">
            <a:noFill/>
            <a:miter lim="800000"/>
            <a:headEnd/>
            <a:tailEnd/>
          </a:ln>
        </p:spPr>
      </p:pic>
      <p:pic>
        <p:nvPicPr>
          <p:cNvPr id="87045" name="Picture 6"/>
          <p:cNvPicPr>
            <a:picLocks noChangeAspect="1" noChangeArrowheads="1"/>
          </p:cNvPicPr>
          <p:nvPr/>
        </p:nvPicPr>
        <p:blipFill>
          <a:blip r:embed="rId5" cstate="print"/>
          <a:srcRect/>
          <a:stretch>
            <a:fillRect/>
          </a:stretch>
        </p:blipFill>
        <p:spPr bwMode="auto">
          <a:xfrm>
            <a:off x="6134100" y="3810000"/>
            <a:ext cx="3009900"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1554"/>
                                        </p:tgtEl>
                                        <p:attrNameLst>
                                          <p:attrName>style.visibility</p:attrName>
                                        </p:attrNameLst>
                                      </p:cBhvr>
                                      <p:to>
                                        <p:strVal val="visible"/>
                                      </p:to>
                                    </p:set>
                                    <p:anim calcmode="lin" valueType="num">
                                      <p:cBhvr additive="base">
                                        <p:cTn id="7" dur="500" fill="hold"/>
                                        <p:tgtEl>
                                          <p:spTgt spid="151554"/>
                                        </p:tgtEl>
                                        <p:attrNameLst>
                                          <p:attrName>ppt_x</p:attrName>
                                        </p:attrNameLst>
                                      </p:cBhvr>
                                      <p:tavLst>
                                        <p:tav tm="0">
                                          <p:val>
                                            <p:strVal val="#ppt_x"/>
                                          </p:val>
                                        </p:tav>
                                        <p:tav tm="100000">
                                          <p:val>
                                            <p:strVal val="#ppt_x"/>
                                          </p:val>
                                        </p:tav>
                                      </p:tavLst>
                                    </p:anim>
                                    <p:anim calcmode="lin" valueType="num">
                                      <p:cBhvr additive="base">
                                        <p:cTn id="8" dur="500" fill="hold"/>
                                        <p:tgtEl>
                                          <p:spTgt spid="1515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1556"/>
                                        </p:tgtEl>
                                        <p:attrNameLst>
                                          <p:attrName>style.visibility</p:attrName>
                                        </p:attrNameLst>
                                      </p:cBhvr>
                                      <p:to>
                                        <p:strVal val="visible"/>
                                      </p:to>
                                    </p:set>
                                    <p:anim calcmode="lin" valueType="num">
                                      <p:cBhvr additive="base">
                                        <p:cTn id="13" dur="500" fill="hold"/>
                                        <p:tgtEl>
                                          <p:spTgt spid="151556"/>
                                        </p:tgtEl>
                                        <p:attrNameLst>
                                          <p:attrName>ppt_x</p:attrName>
                                        </p:attrNameLst>
                                      </p:cBhvr>
                                      <p:tavLst>
                                        <p:tav tm="0">
                                          <p:val>
                                            <p:strVal val="#ppt_x"/>
                                          </p:val>
                                        </p:tav>
                                        <p:tav tm="100000">
                                          <p:val>
                                            <p:strVal val="#ppt_x"/>
                                          </p:val>
                                        </p:tav>
                                      </p:tavLst>
                                    </p:anim>
                                    <p:anim calcmode="lin" valueType="num">
                                      <p:cBhvr additive="base">
                                        <p:cTn id="14" dur="500" fill="hold"/>
                                        <p:tgtEl>
                                          <p:spTgt spid="1515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0" name="Picture 2" descr="Image result for what are chatbots"/>
          <p:cNvPicPr>
            <a:picLocks noChangeAspect="1" noChangeArrowheads="1"/>
          </p:cNvPicPr>
          <p:nvPr/>
        </p:nvPicPr>
        <p:blipFill>
          <a:blip r:embed="rId2" cstate="print"/>
          <a:srcRect/>
          <a:stretch>
            <a:fillRect/>
          </a:stretch>
        </p:blipFill>
        <p:spPr bwMode="auto">
          <a:xfrm>
            <a:off x="155575" y="0"/>
            <a:ext cx="8988425" cy="5562600"/>
          </a:xfrm>
          <a:prstGeom prst="rect">
            <a:avLst/>
          </a:prstGeom>
          <a:noFill/>
          <a:ln w="9525">
            <a:noFill/>
            <a:miter lim="800000"/>
            <a:headEnd/>
            <a:tailEnd/>
          </a:ln>
        </p:spPr>
      </p:pic>
      <p:sp>
        <p:nvSpPr>
          <p:cNvPr id="143363" name="Rectangle 2"/>
          <p:cNvSpPr>
            <a:spLocks noChangeArrowheads="1"/>
          </p:cNvSpPr>
          <p:nvPr/>
        </p:nvSpPr>
        <p:spPr bwMode="auto">
          <a:xfrm>
            <a:off x="0" y="5562600"/>
            <a:ext cx="9144000" cy="954088"/>
          </a:xfrm>
          <a:prstGeom prst="rect">
            <a:avLst/>
          </a:prstGeom>
          <a:noFill/>
          <a:ln w="9525">
            <a:noFill/>
            <a:miter lim="800000"/>
            <a:headEnd/>
            <a:tailEnd/>
          </a:ln>
        </p:spPr>
        <p:txBody>
          <a:bodyPr>
            <a:spAutoFit/>
          </a:bodyPr>
          <a:lstStyle/>
          <a:p>
            <a:r>
              <a:rPr lang="en-US" sz="2800"/>
              <a:t>a computer program designed to simulate conversation with human users, especially over the Internet.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8530"/>
                                        </p:tgtEl>
                                        <p:attrNameLst>
                                          <p:attrName>style.visibility</p:attrName>
                                        </p:attrNameLst>
                                      </p:cBhvr>
                                      <p:to>
                                        <p:strVal val="visible"/>
                                      </p:to>
                                    </p:set>
                                    <p:anim calcmode="lin" valueType="num">
                                      <p:cBhvr additive="base">
                                        <p:cTn id="7" dur="500" fill="hold"/>
                                        <p:tgtEl>
                                          <p:spTgt spid="278530"/>
                                        </p:tgtEl>
                                        <p:attrNameLst>
                                          <p:attrName>ppt_x</p:attrName>
                                        </p:attrNameLst>
                                      </p:cBhvr>
                                      <p:tavLst>
                                        <p:tav tm="0">
                                          <p:val>
                                            <p:strVal val="#ppt_x"/>
                                          </p:val>
                                        </p:tav>
                                        <p:tav tm="100000">
                                          <p:val>
                                            <p:strVal val="#ppt_x"/>
                                          </p:val>
                                        </p:tav>
                                      </p:tavLst>
                                    </p:anim>
                                    <p:anim calcmode="lin" valueType="num">
                                      <p:cBhvr additive="base">
                                        <p:cTn id="8" dur="500" fill="hold"/>
                                        <p:tgtEl>
                                          <p:spTgt spid="2785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Image result for audrey hepburn"/>
          <p:cNvPicPr>
            <a:picLocks noChangeAspect="1" noChangeArrowheads="1"/>
          </p:cNvPicPr>
          <p:nvPr/>
        </p:nvPicPr>
        <p:blipFill>
          <a:blip r:embed="rId2" cstate="print"/>
          <a:srcRect/>
          <a:stretch>
            <a:fillRect/>
          </a:stretch>
        </p:blipFill>
        <p:spPr bwMode="auto">
          <a:xfrm>
            <a:off x="0" y="0"/>
            <a:ext cx="5334000" cy="6858000"/>
          </a:xfrm>
          <a:prstGeom prst="rect">
            <a:avLst/>
          </a:prstGeom>
          <a:noFill/>
          <a:ln w="9525">
            <a:noFill/>
            <a:miter lim="800000"/>
            <a:headEnd/>
            <a:tailEnd/>
          </a:ln>
        </p:spPr>
      </p:pic>
      <p:pic>
        <p:nvPicPr>
          <p:cNvPr id="151555" name="Picture 7" descr="https://i2-prod.mirror.co.uk/incoming/article11579047.ece/ALTERNATES/s615/MAIN-Sophia-Robot-Citizen-Hints-She-Wants-A-Family.jpg"/>
          <p:cNvPicPr>
            <a:picLocks noChangeAspect="1" noChangeArrowheads="1"/>
          </p:cNvPicPr>
          <p:nvPr/>
        </p:nvPicPr>
        <p:blipFill>
          <a:blip r:embed="rId3" cstate="print"/>
          <a:srcRect/>
          <a:stretch>
            <a:fillRect/>
          </a:stretch>
        </p:blipFill>
        <p:spPr bwMode="auto">
          <a:xfrm>
            <a:off x="0" y="2962275"/>
            <a:ext cx="5857875" cy="3895725"/>
          </a:xfrm>
          <a:prstGeom prst="rect">
            <a:avLst/>
          </a:prstGeom>
          <a:noFill/>
          <a:ln w="9525">
            <a:noFill/>
            <a:miter lim="800000"/>
            <a:headEnd/>
            <a:tailEnd/>
          </a:ln>
        </p:spPr>
      </p:pic>
      <p:sp>
        <p:nvSpPr>
          <p:cNvPr id="6" name="Rectangle 1"/>
          <p:cNvSpPr>
            <a:spLocks noChangeArrowheads="1"/>
          </p:cNvSpPr>
          <p:nvPr/>
        </p:nvSpPr>
        <p:spPr bwMode="auto">
          <a:xfrm>
            <a:off x="5791200" y="0"/>
            <a:ext cx="3352800" cy="5754688"/>
          </a:xfrm>
          <a:prstGeom prst="rect">
            <a:avLst/>
          </a:prstGeom>
          <a:noFill/>
          <a:ln w="9525">
            <a:noFill/>
            <a:miter lim="800000"/>
            <a:headEnd/>
            <a:tailEnd/>
          </a:ln>
        </p:spPr>
        <p:txBody>
          <a:bodyPr>
            <a:spAutoFit/>
          </a:bodyPr>
          <a:lstStyle/>
          <a:p>
            <a:r>
              <a:rPr lang="en-US" sz="2000" b="1"/>
              <a:t>Known for its human-like appearance and behaviour, </a:t>
            </a:r>
            <a:r>
              <a:rPr lang="en-US" sz="2800" b="1">
                <a:solidFill>
                  <a:srgbClr val="FF0000"/>
                </a:solidFill>
              </a:rPr>
              <a:t>Sophia</a:t>
            </a:r>
            <a:r>
              <a:rPr lang="en-US" sz="2000" b="1"/>
              <a:t> – a humanoid was developed by </a:t>
            </a:r>
            <a:r>
              <a:rPr lang="en-US" sz="2000" b="1" i="1">
                <a:solidFill>
                  <a:srgbClr val="FF0000"/>
                </a:solidFill>
              </a:rPr>
              <a:t>Hong Kong-based Hanson Robotics </a:t>
            </a:r>
            <a:r>
              <a:rPr lang="en-US" sz="2000" b="1"/>
              <a:t>and activated in 2015.</a:t>
            </a:r>
          </a:p>
          <a:p>
            <a:endParaRPr lang="en-US" sz="2000" b="1"/>
          </a:p>
          <a:p>
            <a:r>
              <a:rPr lang="en-US" sz="2000" b="1"/>
              <a:t> Using AI, it imitates human gestures and facial expressions, and is able to make conversation on predefined topics.</a:t>
            </a:r>
          </a:p>
          <a:p>
            <a:endParaRPr lang="en-US" sz="2000" b="1"/>
          </a:p>
          <a:p>
            <a:r>
              <a:rPr lang="en-US" sz="2000" b="1"/>
              <a:t>The robot was granted citizenship of Saudi Arabia in October 2017.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618" name="Picture 2"/>
          <p:cNvPicPr>
            <a:picLocks noChangeAspect="1" noChangeArrowheads="1"/>
          </p:cNvPicPr>
          <p:nvPr/>
        </p:nvPicPr>
        <p:blipFill>
          <a:blip r:embed="rId2" cstate="print"/>
          <a:srcRect/>
          <a:stretch>
            <a:fillRect/>
          </a:stretch>
        </p:blipFill>
        <p:spPr bwMode="auto">
          <a:xfrm>
            <a:off x="0" y="0"/>
            <a:ext cx="9144000" cy="5867400"/>
          </a:xfrm>
          <a:prstGeom prst="rect">
            <a:avLst/>
          </a:prstGeom>
          <a:noFill/>
          <a:ln w="9525">
            <a:noFill/>
            <a:miter lim="800000"/>
            <a:headEnd/>
            <a:tailEnd/>
          </a:ln>
        </p:spPr>
      </p:pic>
      <p:sp>
        <p:nvSpPr>
          <p:cNvPr id="3" name="Rectangle 2"/>
          <p:cNvSpPr>
            <a:spLocks noChangeArrowheads="1"/>
          </p:cNvSpPr>
          <p:nvPr/>
        </p:nvSpPr>
        <p:spPr bwMode="auto">
          <a:xfrm>
            <a:off x="0" y="5657850"/>
            <a:ext cx="9144000" cy="1200150"/>
          </a:xfrm>
          <a:prstGeom prst="rect">
            <a:avLst/>
          </a:prstGeom>
          <a:noFill/>
          <a:ln w="9525">
            <a:noFill/>
            <a:miter lim="800000"/>
            <a:headEnd/>
            <a:tailEnd/>
          </a:ln>
        </p:spPr>
        <p:txBody>
          <a:bodyPr>
            <a:spAutoFit/>
          </a:bodyPr>
          <a:lstStyle/>
          <a:p>
            <a:r>
              <a:rPr lang="en-US" sz="2400" b="1"/>
              <a:t>Neon CEO Pranav Mistry introduces the company's new AI to an audience at CES(Consumer Electronic Show)  2020 at Las Vegas</a:t>
            </a:r>
            <a:r>
              <a:rPr lang="en-US" sz="160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7618"/>
                                        </p:tgtEl>
                                        <p:attrNameLst>
                                          <p:attrName>style.visibility</p:attrName>
                                        </p:attrNameLst>
                                      </p:cBhvr>
                                      <p:to>
                                        <p:strVal val="visible"/>
                                      </p:to>
                                    </p:set>
                                    <p:anim calcmode="lin" valueType="num">
                                      <p:cBhvr additive="base">
                                        <p:cTn id="7" dur="500" fill="hold"/>
                                        <p:tgtEl>
                                          <p:spTgt spid="367618"/>
                                        </p:tgtEl>
                                        <p:attrNameLst>
                                          <p:attrName>ppt_x</p:attrName>
                                        </p:attrNameLst>
                                      </p:cBhvr>
                                      <p:tavLst>
                                        <p:tav tm="0">
                                          <p:val>
                                            <p:strVal val="#ppt_x"/>
                                          </p:val>
                                        </p:tav>
                                        <p:tav tm="100000">
                                          <p:val>
                                            <p:strVal val="#ppt_x"/>
                                          </p:val>
                                        </p:tav>
                                      </p:tavLst>
                                    </p:anim>
                                    <p:anim calcmode="lin" valueType="num">
                                      <p:cBhvr additive="base">
                                        <p:cTn id="8" dur="500" fill="hold"/>
                                        <p:tgtEl>
                                          <p:spTgt spid="3676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4"/>
          <p:cNvSpPr>
            <a:spLocks noChangeArrowheads="1"/>
          </p:cNvSpPr>
          <p:nvPr/>
        </p:nvSpPr>
        <p:spPr bwMode="auto">
          <a:xfrm>
            <a:off x="304800" y="2743200"/>
            <a:ext cx="8229600" cy="1143000"/>
          </a:xfrm>
          <a:prstGeom prst="rect">
            <a:avLst/>
          </a:prstGeom>
          <a:noFill/>
          <a:ln w="9525">
            <a:noFill/>
            <a:miter lim="800000"/>
            <a:headEnd/>
            <a:tailEnd/>
          </a:ln>
        </p:spPr>
        <p:txBody>
          <a:bodyPr anchor="ctr"/>
          <a:lstStyle/>
          <a:p>
            <a:pPr algn="ctr"/>
            <a:r>
              <a:rPr lang="en-US" sz="7200" b="1">
                <a:solidFill>
                  <a:schemeClr val="tx2"/>
                </a:solidFill>
                <a:latin typeface="Calibri" pitchFamily="34" charset="0"/>
              </a:rPr>
              <a:t>WHY AI IS BECOMING AN IMPORTANT EMERGING TECHNOLOGY?</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p:cNvSpPr txBox="1">
            <a:spLocks noChangeArrowheads="1"/>
          </p:cNvSpPr>
          <p:nvPr/>
        </p:nvSpPr>
        <p:spPr bwMode="auto">
          <a:xfrm>
            <a:off x="0" y="0"/>
            <a:ext cx="9144000" cy="3046413"/>
          </a:xfrm>
          <a:prstGeom prst="rect">
            <a:avLst/>
          </a:prstGeom>
          <a:noFill/>
          <a:ln w="9525">
            <a:noFill/>
            <a:miter lim="800000"/>
            <a:headEnd/>
            <a:tailEnd/>
          </a:ln>
        </p:spPr>
        <p:txBody>
          <a:bodyPr>
            <a:spAutoFit/>
          </a:bodyPr>
          <a:lstStyle/>
          <a:p>
            <a:pPr>
              <a:buFont typeface="Wingdings" pitchFamily="2" charset="2"/>
              <a:buChar char="Ø"/>
            </a:pPr>
            <a:r>
              <a:rPr lang="en-US" sz="3200" b="1">
                <a:latin typeface="Calibri" pitchFamily="34" charset="0"/>
              </a:rPr>
              <a:t>Computer systems </a:t>
            </a:r>
            <a:r>
              <a:rPr lang="en-US" sz="3200" b="1">
                <a:solidFill>
                  <a:srgbClr val="FF0000"/>
                </a:solidFill>
                <a:latin typeface="Calibri" pitchFamily="34" charset="0"/>
              </a:rPr>
              <a:t>shrinking in size and cost, blowing up in memory, speed and reliability</a:t>
            </a:r>
            <a:r>
              <a:rPr lang="en-US" sz="3200" b="1">
                <a:latin typeface="Calibri" pitchFamily="34" charset="0"/>
              </a:rPr>
              <a:t> .</a:t>
            </a:r>
          </a:p>
          <a:p>
            <a:pPr>
              <a:buFont typeface="Wingdings" pitchFamily="2" charset="2"/>
              <a:buChar char="Ø"/>
            </a:pPr>
            <a:endParaRPr lang="en-US" sz="3200" b="1">
              <a:latin typeface="Calibri" pitchFamily="34" charset="0"/>
            </a:endParaRPr>
          </a:p>
          <a:p>
            <a:pPr>
              <a:buFont typeface="Wingdings" pitchFamily="2" charset="2"/>
              <a:buChar char="Ø"/>
            </a:pPr>
            <a:endParaRPr lang="en-US" sz="3200" b="1">
              <a:latin typeface="Calibri" pitchFamily="34" charset="0"/>
            </a:endParaRPr>
          </a:p>
          <a:p>
            <a:pPr>
              <a:buFont typeface="Wingdings" pitchFamily="2" charset="2"/>
              <a:buChar char="Ø"/>
            </a:pPr>
            <a:r>
              <a:rPr lang="en-US" sz="3200" b="1">
                <a:solidFill>
                  <a:srgbClr val="FF0000"/>
                </a:solidFill>
                <a:latin typeface="Calibri" pitchFamily="34" charset="0"/>
              </a:rPr>
              <a:t>"In knowledge lies the power", </a:t>
            </a:r>
            <a:r>
              <a:rPr lang="en-US" sz="3200" b="1">
                <a:latin typeface="Calibri" pitchFamily="34" charset="0"/>
              </a:rPr>
              <a:t>knowledge and skill are increasingly being considered as an </a:t>
            </a:r>
            <a:r>
              <a:rPr lang="en-US" sz="3200" b="1">
                <a:solidFill>
                  <a:srgbClr val="FF0000"/>
                </a:solidFill>
                <a:latin typeface="Calibri" pitchFamily="34" charset="0"/>
              </a:rPr>
              <a:t>asset </a:t>
            </a:r>
          </a:p>
        </p:txBody>
      </p:sp>
      <p:sp>
        <p:nvSpPr>
          <p:cNvPr id="3" name="Rectangle 4"/>
          <p:cNvSpPr>
            <a:spLocks noChangeArrowheads="1"/>
          </p:cNvSpPr>
          <p:nvPr/>
        </p:nvSpPr>
        <p:spPr bwMode="auto">
          <a:xfrm>
            <a:off x="0" y="3429000"/>
            <a:ext cx="9144000" cy="3046413"/>
          </a:xfrm>
          <a:prstGeom prst="rect">
            <a:avLst/>
          </a:prstGeom>
          <a:noFill/>
          <a:ln w="9525">
            <a:noFill/>
            <a:miter lim="800000"/>
            <a:headEnd/>
            <a:tailEnd/>
          </a:ln>
        </p:spPr>
        <p:txBody>
          <a:bodyPr>
            <a:spAutoFit/>
          </a:bodyPr>
          <a:lstStyle/>
          <a:p>
            <a:pPr>
              <a:buFont typeface="Wingdings" pitchFamily="2" charset="2"/>
              <a:buChar char="Ø"/>
            </a:pPr>
            <a:r>
              <a:rPr lang="en-US" sz="3200" b="1">
                <a:solidFill>
                  <a:srgbClr val="FF0000"/>
                </a:solidFill>
                <a:latin typeface="Calibri" pitchFamily="34" charset="0"/>
              </a:rPr>
              <a:t>Complexity of knowledge is increasing </a:t>
            </a:r>
            <a:r>
              <a:rPr lang="en-US" sz="3200" b="1">
                <a:latin typeface="Calibri" pitchFamily="34" charset="0"/>
              </a:rPr>
              <a:t>exponentially while the current human knowledge and skills are not increasing at the same rate.</a:t>
            </a:r>
          </a:p>
          <a:p>
            <a:pPr>
              <a:buFont typeface="Wingdings" pitchFamily="2" charset="2"/>
              <a:buChar char="Ø"/>
            </a:pPr>
            <a:endParaRPr lang="en-US" sz="3200" b="1">
              <a:latin typeface="Calibri" pitchFamily="34" charset="0"/>
            </a:endParaRPr>
          </a:p>
          <a:p>
            <a:pPr>
              <a:buFont typeface="Wingdings" pitchFamily="2" charset="2"/>
              <a:buChar char="Ø"/>
            </a:pPr>
            <a:r>
              <a:rPr lang="en-US" sz="3200" b="1">
                <a:latin typeface="Calibri" pitchFamily="34" charset="0"/>
              </a:rPr>
              <a:t>Needs for </a:t>
            </a:r>
            <a:r>
              <a:rPr lang="en-US" sz="3200" b="1">
                <a:solidFill>
                  <a:srgbClr val="FF0000"/>
                </a:solidFill>
                <a:latin typeface="Calibri" pitchFamily="34" charset="0"/>
              </a:rPr>
              <a:t>higher productivity, efficiency, greater flexibility and demand for lower costs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anim calcmode="lin" valueType="num">
                                      <p:cBhvr additive="base">
                                        <p:cTn id="7" dur="500" fill="hold"/>
                                        <p:tgtEl>
                                          <p:spTgt spid="92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18">
                                            <p:txEl>
                                              <p:pRg st="3" end="3"/>
                                            </p:txEl>
                                          </p:spTgt>
                                        </p:tgtEl>
                                        <p:attrNameLst>
                                          <p:attrName>style.visibility</p:attrName>
                                        </p:attrNameLst>
                                      </p:cBhvr>
                                      <p:to>
                                        <p:strVal val="visible"/>
                                      </p:to>
                                    </p:set>
                                    <p:anim calcmode="lin" valueType="num">
                                      <p:cBhvr additive="base">
                                        <p:cTn id="13" dur="500" fill="hold"/>
                                        <p:tgtEl>
                                          <p:spTgt spid="921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0" name="Picture 2" descr="https://1.bp.blogspot.com/-xdw58pKgTvA/WH3j-sdK-8I/AAAAAAAANwE/M38XocKA58Ubt0VesXt2tILaxuoVtyNywCLcB/s1600/FIRAI.jpg"/>
          <p:cNvPicPr>
            <a:picLocks noChangeAspect="1" noChangeArrowheads="1"/>
          </p:cNvPicPr>
          <p:nvPr/>
        </p:nvPicPr>
        <p:blipFill>
          <a:blip r:embed="rId2" cstate="print"/>
          <a:srcRect/>
          <a:stretch>
            <a:fillRect/>
          </a:stretch>
        </p:blipFill>
        <p:spPr bwMode="auto">
          <a:xfrm>
            <a:off x="0" y="685800"/>
            <a:ext cx="9144000" cy="5334000"/>
          </a:xfrm>
          <a:prstGeom prst="rect">
            <a:avLst/>
          </a:prstGeom>
          <a:noFill/>
          <a:ln w="9525">
            <a:noFill/>
            <a:miter lim="800000"/>
            <a:headEnd/>
            <a:tailEnd/>
          </a:ln>
        </p:spPr>
      </p:pic>
      <p:sp>
        <p:nvSpPr>
          <p:cNvPr id="278531" name="TextBox 1"/>
          <p:cNvSpPr txBox="1">
            <a:spLocks noChangeArrowheads="1"/>
          </p:cNvSpPr>
          <p:nvPr/>
        </p:nvSpPr>
        <p:spPr bwMode="auto">
          <a:xfrm>
            <a:off x="0" y="0"/>
            <a:ext cx="9144000" cy="646113"/>
          </a:xfrm>
          <a:prstGeom prst="rect">
            <a:avLst/>
          </a:prstGeom>
          <a:noFill/>
          <a:ln w="9525">
            <a:noFill/>
            <a:miter lim="800000"/>
            <a:headEnd/>
            <a:tailEnd/>
          </a:ln>
        </p:spPr>
        <p:txBody>
          <a:bodyPr>
            <a:spAutoFit/>
          </a:bodyPr>
          <a:lstStyle/>
          <a:p>
            <a:r>
              <a:rPr lang="en-US" sz="3600">
                <a:solidFill>
                  <a:srgbClr val="FF0000"/>
                </a:solidFill>
              </a:rPr>
              <a:t>thought-provoking Quotes, insights  about</a:t>
            </a:r>
          </a:p>
        </p:txBody>
      </p:sp>
      <p:sp>
        <p:nvSpPr>
          <p:cNvPr id="4" name="TextBox 3"/>
          <p:cNvSpPr txBox="1">
            <a:spLocks noChangeArrowheads="1"/>
          </p:cNvSpPr>
          <p:nvPr/>
        </p:nvSpPr>
        <p:spPr bwMode="auto">
          <a:xfrm>
            <a:off x="0" y="6248400"/>
            <a:ext cx="8382000" cy="708025"/>
          </a:xfrm>
          <a:prstGeom prst="rect">
            <a:avLst/>
          </a:prstGeom>
          <a:noFill/>
          <a:ln w="9525">
            <a:noFill/>
            <a:miter lim="800000"/>
            <a:headEnd/>
            <a:tailEnd/>
          </a:ln>
        </p:spPr>
        <p:txBody>
          <a:bodyPr>
            <a:spAutoFit/>
          </a:bodyPr>
          <a:lstStyle/>
          <a:p>
            <a:r>
              <a:rPr lang="en-US" sz="4000"/>
              <a:t>What were first three revolutions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Content Placeholder 2"/>
          <p:cNvSpPr>
            <a:spLocks noGrp="1"/>
          </p:cNvSpPr>
          <p:nvPr>
            <p:ph idx="4294967295"/>
          </p:nvPr>
        </p:nvSpPr>
        <p:spPr>
          <a:xfrm>
            <a:off x="0" y="1600200"/>
            <a:ext cx="9144000" cy="4525963"/>
          </a:xfrm>
        </p:spPr>
        <p:txBody>
          <a:bodyPr/>
          <a:lstStyle/>
          <a:p>
            <a:pPr eaLnBrk="1" hangingPunct="1"/>
            <a:endParaRPr lang="en-US" b="1" dirty="0" smtClean="0"/>
          </a:p>
          <a:p>
            <a:endParaRPr lang="en-US" dirty="0" smtClean="0"/>
          </a:p>
        </p:txBody>
      </p:sp>
      <p:sp>
        <p:nvSpPr>
          <p:cNvPr id="3" name="Rectangle 2"/>
          <p:cNvSpPr/>
          <p:nvPr/>
        </p:nvSpPr>
        <p:spPr>
          <a:xfrm>
            <a:off x="0" y="0"/>
            <a:ext cx="9144000" cy="6771084"/>
          </a:xfrm>
          <a:prstGeom prst="rect">
            <a:avLst/>
          </a:prstGeom>
        </p:spPr>
        <p:txBody>
          <a:bodyPr wrap="square">
            <a:spAutoFit/>
          </a:bodyPr>
          <a:lstStyle/>
          <a:p>
            <a:r>
              <a:rPr lang="en-US" sz="3600" b="1" dirty="0" smtClean="0">
                <a:solidFill>
                  <a:srgbClr val="FF0000"/>
                </a:solidFill>
              </a:rPr>
              <a:t> </a:t>
            </a:r>
            <a:r>
              <a:rPr lang="en-US" sz="6000" b="1" dirty="0" smtClean="0">
                <a:solidFill>
                  <a:srgbClr val="FF0000"/>
                </a:solidFill>
              </a:rPr>
              <a:t>Purpose of Assignments :</a:t>
            </a:r>
            <a:endParaRPr lang="en-US" sz="3600" b="1" dirty="0" smtClean="0">
              <a:solidFill>
                <a:srgbClr val="FF0000"/>
              </a:solidFill>
            </a:endParaRPr>
          </a:p>
          <a:p>
            <a:pPr>
              <a:buFont typeface="Wingdings" pitchFamily="2" charset="2"/>
              <a:buChar char="ü"/>
            </a:pPr>
            <a:r>
              <a:rPr lang="en-US" sz="3600" b="1" dirty="0" smtClean="0">
                <a:solidFill>
                  <a:srgbClr val="FF0000"/>
                </a:solidFill>
              </a:rPr>
              <a:t> </a:t>
            </a:r>
            <a:r>
              <a:rPr lang="en-US" sz="2800" b="1" dirty="0" smtClean="0"/>
              <a:t>Learning the skill of </a:t>
            </a:r>
            <a:r>
              <a:rPr lang="en-US" sz="2800" b="1" dirty="0" smtClean="0">
                <a:solidFill>
                  <a:srgbClr val="FF0000"/>
                </a:solidFill>
              </a:rPr>
              <a:t>Reading, Understanding and Interpreting</a:t>
            </a:r>
            <a:r>
              <a:rPr lang="en-US" sz="2800" b="1" dirty="0" smtClean="0"/>
              <a:t> Research Publications </a:t>
            </a:r>
            <a:endParaRPr lang="en-US" sz="2800" dirty="0" smtClean="0"/>
          </a:p>
          <a:p>
            <a:pPr eaLnBrk="1" hangingPunct="1">
              <a:buFont typeface="Wingdings" pitchFamily="2" charset="2"/>
              <a:buChar char="ü"/>
            </a:pPr>
            <a:r>
              <a:rPr lang="en-US" sz="2800" b="1" dirty="0" smtClean="0"/>
              <a:t>Learning  art of </a:t>
            </a:r>
            <a:r>
              <a:rPr lang="en-US" sz="2800" b="1" dirty="0" smtClean="0">
                <a:solidFill>
                  <a:srgbClr val="FF0000"/>
                </a:solidFill>
              </a:rPr>
              <a:t>Collecting</a:t>
            </a:r>
            <a:r>
              <a:rPr lang="en-US" sz="2800" b="1" dirty="0" smtClean="0"/>
              <a:t> relevant information and </a:t>
            </a:r>
            <a:r>
              <a:rPr lang="en-US" sz="2800" b="1" dirty="0" smtClean="0">
                <a:solidFill>
                  <a:srgbClr val="FF0000"/>
                </a:solidFill>
              </a:rPr>
              <a:t>  Assimilating knowledge</a:t>
            </a:r>
            <a:r>
              <a:rPr lang="en-US" sz="2800" dirty="0" smtClean="0">
                <a:solidFill>
                  <a:srgbClr val="FF0000"/>
                </a:solidFill>
              </a:rPr>
              <a:t> </a:t>
            </a:r>
            <a:r>
              <a:rPr lang="en-US" sz="2800" b="1" dirty="0" smtClean="0">
                <a:solidFill>
                  <a:srgbClr val="FF0000"/>
                </a:solidFill>
              </a:rPr>
              <a:t> </a:t>
            </a:r>
            <a:endParaRPr lang="en-US" sz="2800" b="1" dirty="0" smtClean="0"/>
          </a:p>
          <a:p>
            <a:pPr eaLnBrk="1" hangingPunct="1">
              <a:buFont typeface="Wingdings" pitchFamily="2" charset="2"/>
              <a:buChar char="ü"/>
            </a:pPr>
            <a:r>
              <a:rPr lang="en-US" sz="2800" b="1" dirty="0" smtClean="0"/>
              <a:t>Learn art of </a:t>
            </a:r>
            <a:r>
              <a:rPr lang="en-US" sz="2800" b="1" dirty="0" smtClean="0">
                <a:solidFill>
                  <a:srgbClr val="FF0000"/>
                </a:solidFill>
              </a:rPr>
              <a:t>documenting </a:t>
            </a:r>
            <a:r>
              <a:rPr lang="en-US" sz="2800" b="1" dirty="0" smtClean="0"/>
              <a:t>research</a:t>
            </a:r>
          </a:p>
          <a:p>
            <a:pPr>
              <a:buFont typeface="Wingdings" pitchFamily="2" charset="2"/>
              <a:buChar char="ü"/>
            </a:pPr>
            <a:r>
              <a:rPr lang="en-US" sz="2800" i="1" dirty="0" smtClean="0"/>
              <a:t>Developing  </a:t>
            </a:r>
            <a:r>
              <a:rPr lang="en-US" sz="2800" b="1" i="1" dirty="0" smtClean="0">
                <a:solidFill>
                  <a:srgbClr val="FF0000"/>
                </a:solidFill>
              </a:rPr>
              <a:t>critical reasoning </a:t>
            </a:r>
            <a:r>
              <a:rPr lang="en-US" sz="2800" i="1" dirty="0" smtClean="0"/>
              <a:t>skills</a:t>
            </a:r>
            <a:endParaRPr lang="en-US" sz="2800" b="1" dirty="0"/>
          </a:p>
          <a:p>
            <a:pPr>
              <a:buFont typeface="Wingdings" pitchFamily="2" charset="2"/>
              <a:buChar char="ü"/>
            </a:pPr>
            <a:r>
              <a:rPr lang="en-US" sz="2800" b="1" dirty="0" smtClean="0"/>
              <a:t>Generating </a:t>
            </a:r>
            <a:r>
              <a:rPr lang="en-US" sz="2800" b="1" dirty="0" smtClean="0">
                <a:solidFill>
                  <a:srgbClr val="FF0000"/>
                </a:solidFill>
              </a:rPr>
              <a:t>creative / innovative </a:t>
            </a:r>
            <a:r>
              <a:rPr lang="en-US" sz="2800" b="1" dirty="0" smtClean="0"/>
              <a:t>ideas </a:t>
            </a:r>
          </a:p>
          <a:p>
            <a:pPr>
              <a:buFont typeface="Wingdings" pitchFamily="2" charset="2"/>
              <a:buChar char="ü"/>
            </a:pPr>
            <a:r>
              <a:rPr lang="en-US" sz="2800" b="1" dirty="0" smtClean="0"/>
              <a:t> </a:t>
            </a:r>
            <a:r>
              <a:rPr lang="en-US" sz="3200" b="1" i="1" dirty="0" smtClean="0"/>
              <a:t>Creativity and imagination, combined with rigor and discipline is the hallmark of an engineering/science student</a:t>
            </a:r>
            <a:endParaRPr lang="en-US" sz="2800" b="1" dirty="0" smtClean="0"/>
          </a:p>
          <a:p>
            <a:pPr>
              <a:buFont typeface="Wingdings" pitchFamily="2" charset="2"/>
              <a:buChar char="ü"/>
            </a:pPr>
            <a:r>
              <a:rPr lang="en-US" sz="2800" b="1" dirty="0" smtClean="0"/>
              <a:t>Learning </a:t>
            </a:r>
            <a:r>
              <a:rPr lang="en-US" sz="2800" b="1" dirty="0" smtClean="0">
                <a:solidFill>
                  <a:srgbClr val="FF0000"/>
                </a:solidFill>
              </a:rPr>
              <a:t>team spirit, leadership </a:t>
            </a:r>
          </a:p>
          <a:p>
            <a:pPr eaLnBrk="1" hangingPunct="1">
              <a:buFont typeface="Wingdings" pitchFamily="2" charset="2"/>
              <a:buChar char="ü"/>
            </a:pPr>
            <a:r>
              <a:rPr lang="en-US" sz="2800" b="1" dirty="0" smtClean="0"/>
              <a:t>Learning </a:t>
            </a:r>
            <a:r>
              <a:rPr lang="en-US" sz="2800" b="1" dirty="0" smtClean="0">
                <a:solidFill>
                  <a:srgbClr val="FF0000"/>
                </a:solidFill>
              </a:rPr>
              <a:t>Time management </a:t>
            </a:r>
          </a:p>
          <a:p>
            <a:pPr>
              <a:buFont typeface="Wingdings" pitchFamily="2" charset="2"/>
              <a:buChar char="ü"/>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2626" name="TextBox 1"/>
          <p:cNvSpPr txBox="1">
            <a:spLocks noChangeArrowheads="1"/>
          </p:cNvSpPr>
          <p:nvPr/>
        </p:nvSpPr>
        <p:spPr bwMode="auto">
          <a:xfrm>
            <a:off x="685800" y="1066800"/>
            <a:ext cx="8458200" cy="3416300"/>
          </a:xfrm>
          <a:prstGeom prst="rect">
            <a:avLst/>
          </a:prstGeom>
          <a:noFill/>
          <a:ln w="9525">
            <a:noFill/>
            <a:miter lim="800000"/>
            <a:headEnd/>
            <a:tailEnd/>
          </a:ln>
        </p:spPr>
        <p:txBody>
          <a:bodyPr>
            <a:spAutoFit/>
          </a:bodyPr>
          <a:lstStyle/>
          <a:p>
            <a:r>
              <a:rPr lang="en-US" sz="7200"/>
              <a:t>Thought-provoking  Quotes, insights</a:t>
            </a:r>
          </a:p>
          <a:p>
            <a:r>
              <a:rPr lang="en-US" sz="7200"/>
              <a:t> about AI</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818" name="Picture 1" descr="Inspirational-Quotes-About-Artificial-Intelligence-51-About-Remodel-Love-Quotes-with-Quotes-About-Artificial-Intelligence.jpg"/>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106" name="Picture 2" descr="https://s-media-cache-ak0.pinimg.com/736x/b3/b6/6f/b3b66f29ad734364dc277ce5bc897904.jpg"/>
          <p:cNvPicPr>
            <a:picLocks noChangeAspect="1" noChangeArrowheads="1"/>
          </p:cNvPicPr>
          <p:nvPr/>
        </p:nvPicPr>
        <p:blipFill>
          <a:blip r:embed="rId2" cstate="print"/>
          <a:srcRect/>
          <a:stretch>
            <a:fillRect/>
          </a:stretch>
        </p:blipFill>
        <p:spPr bwMode="auto">
          <a:xfrm>
            <a:off x="36513" y="-23813"/>
            <a:ext cx="9107487" cy="68818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4258" name="Picture 2" descr="Image result for The Leverhulme Centre of the Future of Intelligence at the University of Cambridge,"/>
          <p:cNvPicPr>
            <a:picLocks noChangeAspect="1" noChangeArrowheads="1"/>
          </p:cNvPicPr>
          <p:nvPr/>
        </p:nvPicPr>
        <p:blipFill>
          <a:blip r:embed="rId2" cstate="print"/>
          <a:srcRect/>
          <a:stretch>
            <a:fillRect/>
          </a:stretch>
        </p:blipFill>
        <p:spPr bwMode="auto">
          <a:xfrm>
            <a:off x="0" y="0"/>
            <a:ext cx="9144000" cy="3200400"/>
          </a:xfrm>
          <a:prstGeom prst="rect">
            <a:avLst/>
          </a:prstGeom>
          <a:noFill/>
          <a:ln w="9525">
            <a:noFill/>
            <a:miter lim="800000"/>
            <a:headEnd/>
            <a:tailEnd/>
          </a:ln>
        </p:spPr>
      </p:pic>
      <p:sp>
        <p:nvSpPr>
          <p:cNvPr id="224259" name="Rectangle 3"/>
          <p:cNvSpPr>
            <a:spLocks noChangeArrowheads="1"/>
          </p:cNvSpPr>
          <p:nvPr/>
        </p:nvSpPr>
        <p:spPr bwMode="auto">
          <a:xfrm>
            <a:off x="0" y="3429000"/>
            <a:ext cx="9144000" cy="3108325"/>
          </a:xfrm>
          <a:prstGeom prst="rect">
            <a:avLst/>
          </a:prstGeom>
          <a:noFill/>
          <a:ln w="9525">
            <a:noFill/>
            <a:miter lim="800000"/>
            <a:headEnd/>
            <a:tailEnd/>
          </a:ln>
        </p:spPr>
        <p:txBody>
          <a:bodyPr>
            <a:spAutoFit/>
          </a:bodyPr>
          <a:lstStyle/>
          <a:p>
            <a:r>
              <a:rPr lang="en-US" sz="2800" b="1">
                <a:latin typeface="Calibri" pitchFamily="34" charset="0"/>
              </a:rPr>
              <a:t>The </a:t>
            </a:r>
            <a:r>
              <a:rPr lang="en-US" sz="2800" b="1">
                <a:solidFill>
                  <a:srgbClr val="FF0000"/>
                </a:solidFill>
                <a:latin typeface="Calibri" pitchFamily="34" charset="0"/>
              </a:rPr>
              <a:t>Leverhulme Centre of the Future of Intelligence </a:t>
            </a:r>
            <a:r>
              <a:rPr lang="en-US" sz="2800" b="1">
                <a:latin typeface="Calibri" pitchFamily="34" charset="0"/>
              </a:rPr>
              <a:t>at the University of Cambridge, where </a:t>
            </a:r>
            <a:r>
              <a:rPr lang="en-US" sz="2800" b="1">
                <a:solidFill>
                  <a:srgbClr val="0070C0"/>
                </a:solidFill>
                <a:latin typeface="Calibri" pitchFamily="34" charset="0"/>
              </a:rPr>
              <a:t>Stephan Hawking </a:t>
            </a:r>
            <a:r>
              <a:rPr lang="en-US" sz="2800" b="1">
                <a:latin typeface="Calibri" pitchFamily="34" charset="0"/>
              </a:rPr>
              <a:t>was also a professor, has received more than </a:t>
            </a:r>
            <a:r>
              <a:rPr lang="en-US" sz="2800" b="1">
                <a:latin typeface="Calibri" pitchFamily="34" charset="0"/>
                <a:hlinkClick r:id="rId3"/>
              </a:rPr>
              <a:t>US$12 million</a:t>
            </a:r>
            <a:r>
              <a:rPr lang="en-US" sz="2800" b="1">
                <a:latin typeface="Calibri" pitchFamily="34" charset="0"/>
              </a:rPr>
              <a:t> (£10 million) in grants to run research projects that will enhance the </a:t>
            </a:r>
            <a:r>
              <a:rPr lang="en-US" sz="2800" b="1" i="1">
                <a:solidFill>
                  <a:srgbClr val="FF0000"/>
                </a:solidFill>
                <a:latin typeface="Calibri" pitchFamily="34" charset="0"/>
              </a:rPr>
              <a:t>future potential of artificial intelligence, while carefully addressing the risks.</a:t>
            </a:r>
            <a:r>
              <a:rPr lang="en-US" sz="2800"/>
              <a:t>. </a:t>
            </a:r>
          </a:p>
          <a:p>
            <a:r>
              <a:rPr lang="en-US" sz="2800" b="1" i="1">
                <a:latin typeface="Calibri" pitchFamily="34" charset="0"/>
              </a:rPr>
              <a:t>offers courses in subjects such as </a:t>
            </a:r>
            <a:r>
              <a:rPr lang="en-US" sz="2800" b="1" i="1">
                <a:solidFill>
                  <a:srgbClr val="FF0000"/>
                </a:solidFill>
                <a:latin typeface="Calibri" pitchFamily="34" charset="0"/>
              </a:rPr>
              <a:t>"Terminator Studies"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4258"/>
                                        </p:tgtEl>
                                        <p:attrNameLst>
                                          <p:attrName>style.visibility</p:attrName>
                                        </p:attrNameLst>
                                      </p:cBhvr>
                                      <p:to>
                                        <p:strVal val="visible"/>
                                      </p:to>
                                    </p:set>
                                    <p:anim calcmode="lin" valueType="num">
                                      <p:cBhvr additive="base">
                                        <p:cTn id="7" dur="500" fill="hold"/>
                                        <p:tgtEl>
                                          <p:spTgt spid="224258"/>
                                        </p:tgtEl>
                                        <p:attrNameLst>
                                          <p:attrName>ppt_x</p:attrName>
                                        </p:attrNameLst>
                                      </p:cBhvr>
                                      <p:tavLst>
                                        <p:tav tm="0">
                                          <p:val>
                                            <p:strVal val="#ppt_x"/>
                                          </p:val>
                                        </p:tav>
                                        <p:tav tm="100000">
                                          <p:val>
                                            <p:strVal val="#ppt_x"/>
                                          </p:val>
                                        </p:tav>
                                      </p:tavLst>
                                    </p:anim>
                                    <p:anim calcmode="lin" valueType="num">
                                      <p:cBhvr additive="base">
                                        <p:cTn id="8" dur="500" fill="hold"/>
                                        <p:tgtEl>
                                          <p:spTgt spid="2242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4259"/>
                                        </p:tgtEl>
                                        <p:attrNameLst>
                                          <p:attrName>style.visibility</p:attrName>
                                        </p:attrNameLst>
                                      </p:cBhvr>
                                      <p:to>
                                        <p:strVal val="visible"/>
                                      </p:to>
                                    </p:set>
                                    <p:anim calcmode="lin" valueType="num">
                                      <p:cBhvr additive="base">
                                        <p:cTn id="13" dur="500" fill="hold"/>
                                        <p:tgtEl>
                                          <p:spTgt spid="224259"/>
                                        </p:tgtEl>
                                        <p:attrNameLst>
                                          <p:attrName>ppt_x</p:attrName>
                                        </p:attrNameLst>
                                      </p:cBhvr>
                                      <p:tavLst>
                                        <p:tav tm="0">
                                          <p:val>
                                            <p:strVal val="#ppt_x"/>
                                          </p:val>
                                        </p:tav>
                                        <p:tav tm="100000">
                                          <p:val>
                                            <p:strVal val="#ppt_x"/>
                                          </p:val>
                                        </p:tav>
                                      </p:tavLst>
                                    </p:anim>
                                    <p:anim calcmode="lin" valueType="num">
                                      <p:cBhvr additive="base">
                                        <p:cTn id="14" dur="500" fill="hold"/>
                                        <p:tgtEl>
                                          <p:spTgt spid="2242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2246313"/>
          </a:xfrm>
          <a:prstGeom prst="rect">
            <a:avLst/>
          </a:prstGeom>
          <a:noFill/>
          <a:ln w="9525">
            <a:noFill/>
            <a:miter lim="800000"/>
            <a:headEnd/>
            <a:tailEnd/>
          </a:ln>
        </p:spPr>
        <p:txBody>
          <a:bodyPr>
            <a:spAutoFit/>
          </a:bodyPr>
          <a:lstStyle/>
          <a:p>
            <a:r>
              <a:rPr lang="en-US" sz="2800"/>
              <a:t>MIT reshapes itself to shape the future</a:t>
            </a:r>
          </a:p>
          <a:p>
            <a:r>
              <a:rPr lang="en-US" sz="2800"/>
              <a:t>Gift of $350 million establishes the </a:t>
            </a:r>
            <a:r>
              <a:rPr lang="en-US" sz="2800">
                <a:solidFill>
                  <a:srgbClr val="FF0000"/>
                </a:solidFill>
              </a:rPr>
              <a:t>MIT Stephen A. Schwarzman College of Computing</a:t>
            </a:r>
            <a:r>
              <a:rPr lang="en-US" sz="2800"/>
              <a:t>, an unprecedented, $1 billion commitment to world-changing breakthroughs and their ethical application.</a:t>
            </a:r>
          </a:p>
        </p:txBody>
      </p:sp>
      <p:pic>
        <p:nvPicPr>
          <p:cNvPr id="384002" name="Picture 2" descr="MIT will reshape itself to shape the future, investing $1 billion to address the rapid evolution of computing and AI — and its global effects. At the heart of this effort: a $350 million gift to found the MIT Stephen A. Schwarzman College of Computing."/>
          <p:cNvPicPr>
            <a:picLocks noChangeAspect="1" noChangeArrowheads="1"/>
          </p:cNvPicPr>
          <p:nvPr/>
        </p:nvPicPr>
        <p:blipFill>
          <a:blip r:embed="rId2" cstate="print"/>
          <a:srcRect/>
          <a:stretch>
            <a:fillRect/>
          </a:stretch>
        </p:blipFill>
        <p:spPr bwMode="auto">
          <a:xfrm>
            <a:off x="0" y="2286000"/>
            <a:ext cx="9144000" cy="4572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4002"/>
                                        </p:tgtEl>
                                        <p:attrNameLst>
                                          <p:attrName>style.visibility</p:attrName>
                                        </p:attrNameLst>
                                      </p:cBhvr>
                                      <p:to>
                                        <p:strVal val="visible"/>
                                      </p:to>
                                    </p:set>
                                    <p:anim calcmode="lin" valueType="num">
                                      <p:cBhvr additive="base">
                                        <p:cTn id="7" dur="500" fill="hold"/>
                                        <p:tgtEl>
                                          <p:spTgt spid="384002"/>
                                        </p:tgtEl>
                                        <p:attrNameLst>
                                          <p:attrName>ppt_x</p:attrName>
                                        </p:attrNameLst>
                                      </p:cBhvr>
                                      <p:tavLst>
                                        <p:tav tm="0">
                                          <p:val>
                                            <p:strVal val="#ppt_x"/>
                                          </p:val>
                                        </p:tav>
                                        <p:tav tm="100000">
                                          <p:val>
                                            <p:strVal val="#ppt_x"/>
                                          </p:val>
                                        </p:tav>
                                      </p:tavLst>
                                    </p:anim>
                                    <p:anim calcmode="lin" valueType="num">
                                      <p:cBhvr additive="base">
                                        <p:cTn id="8" dur="500" fill="hold"/>
                                        <p:tgtEl>
                                          <p:spTgt spid="3840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8" name="Picture 4" descr="https://ibankcoin.com/zeropointnow/files/2017/03/verge.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0578"/>
                                        </p:tgtEl>
                                        <p:attrNameLst>
                                          <p:attrName>style.visibility</p:attrName>
                                        </p:attrNameLst>
                                      </p:cBhvr>
                                      <p:to>
                                        <p:strVal val="visible"/>
                                      </p:to>
                                    </p:set>
                                    <p:anim calcmode="lin" valueType="num">
                                      <p:cBhvr additive="base">
                                        <p:cTn id="7" dur="500" fill="hold"/>
                                        <p:tgtEl>
                                          <p:spTgt spid="280578"/>
                                        </p:tgtEl>
                                        <p:attrNameLst>
                                          <p:attrName>ppt_x</p:attrName>
                                        </p:attrNameLst>
                                      </p:cBhvr>
                                      <p:tavLst>
                                        <p:tav tm="0">
                                          <p:val>
                                            <p:strVal val="#ppt_x"/>
                                          </p:val>
                                        </p:tav>
                                        <p:tav tm="100000">
                                          <p:val>
                                            <p:strVal val="#ppt_x"/>
                                          </p:val>
                                        </p:tav>
                                      </p:tavLst>
                                    </p:anim>
                                    <p:anim calcmode="lin" valueType="num">
                                      <p:cBhvr additive="base">
                                        <p:cTn id="8" dur="500" fill="hold"/>
                                        <p:tgtEl>
                                          <p:spTgt spid="2805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Musk-Getty.jpg"/>
          <p:cNvPicPr>
            <a:picLocks noChangeAspect="1" noChangeArrowheads="1"/>
          </p:cNvPicPr>
          <p:nvPr/>
        </p:nvPicPr>
        <p:blipFill>
          <a:blip r:embed="rId2" cstate="print"/>
          <a:srcRect/>
          <a:stretch>
            <a:fillRect/>
          </a:stretch>
        </p:blipFill>
        <p:spPr bwMode="auto">
          <a:xfrm>
            <a:off x="0" y="-762000"/>
            <a:ext cx="9144000" cy="5791200"/>
          </a:xfrm>
          <a:prstGeom prst="rect">
            <a:avLst/>
          </a:prstGeom>
          <a:noFill/>
          <a:ln w="9525">
            <a:noFill/>
            <a:miter lim="800000"/>
            <a:headEnd/>
            <a:tailEnd/>
          </a:ln>
        </p:spPr>
      </p:pic>
      <p:sp>
        <p:nvSpPr>
          <p:cNvPr id="4" name="Rectangle 3"/>
          <p:cNvSpPr>
            <a:spLocks noChangeArrowheads="1"/>
          </p:cNvSpPr>
          <p:nvPr/>
        </p:nvSpPr>
        <p:spPr bwMode="auto">
          <a:xfrm>
            <a:off x="0" y="5041900"/>
            <a:ext cx="9144000" cy="1816100"/>
          </a:xfrm>
          <a:prstGeom prst="rect">
            <a:avLst/>
          </a:prstGeom>
          <a:noFill/>
          <a:ln w="9525">
            <a:noFill/>
            <a:miter lim="800000"/>
            <a:headEnd/>
            <a:tailEnd/>
          </a:ln>
        </p:spPr>
        <p:txBody>
          <a:bodyPr>
            <a:spAutoFit/>
          </a:bodyPr>
          <a:lstStyle/>
          <a:p>
            <a:r>
              <a:rPr lang="en-US" sz="2800" b="1">
                <a:latin typeface="Calibri" pitchFamily="34" charset="0"/>
              </a:rPr>
              <a:t>Addressing students at the Massachusetts Institute of Technology, Musk said: </a:t>
            </a:r>
            <a:r>
              <a:rPr lang="en-US" sz="2800" b="1">
                <a:solidFill>
                  <a:srgbClr val="FF0000"/>
                </a:solidFill>
                <a:latin typeface="Calibri" pitchFamily="34" charset="0"/>
              </a:rPr>
              <a:t>“I think we should be very careful about artificial intelligence. If I were to guess like what our biggest existential threat is, it’s probably that.</a:t>
            </a:r>
            <a:r>
              <a:rPr lang="en-US" sz="2800" b="1">
                <a:latin typeface="Calibri" pitchFamily="34" charset="0"/>
              </a:rPr>
              <a:t> </a:t>
            </a:r>
            <a:endParaRPr lang="en-US" sz="2800" b="1">
              <a:solidFill>
                <a:srgbClr val="FF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954"/>
                                        </p:tgtEl>
                                        <p:attrNameLst>
                                          <p:attrName>style.visibility</p:attrName>
                                        </p:attrNameLst>
                                      </p:cBhvr>
                                      <p:to>
                                        <p:strVal val="visible"/>
                                      </p:to>
                                    </p:set>
                                    <p:anim calcmode="lin" valueType="num">
                                      <p:cBhvr additive="base">
                                        <p:cTn id="7" dur="500" fill="hold"/>
                                        <p:tgtEl>
                                          <p:spTgt spid="125954"/>
                                        </p:tgtEl>
                                        <p:attrNameLst>
                                          <p:attrName>ppt_x</p:attrName>
                                        </p:attrNameLst>
                                      </p:cBhvr>
                                      <p:tavLst>
                                        <p:tav tm="0">
                                          <p:val>
                                            <p:strVal val="#ppt_x"/>
                                          </p:val>
                                        </p:tav>
                                        <p:tav tm="100000">
                                          <p:val>
                                            <p:strVal val="#ppt_x"/>
                                          </p:val>
                                        </p:tav>
                                      </p:tavLst>
                                    </p:anim>
                                    <p:anim calcmode="lin" valueType="num">
                                      <p:cBhvr additive="base">
                                        <p:cTn id="8" dur="500" fill="hold"/>
                                        <p:tgtEl>
                                          <p:spTgt spid="1259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4"/>
          <p:cNvSpPr>
            <a:spLocks noChangeArrowheads="1"/>
          </p:cNvSpPr>
          <p:nvPr/>
        </p:nvSpPr>
        <p:spPr bwMode="auto">
          <a:xfrm>
            <a:off x="0" y="-31750"/>
            <a:ext cx="9144000" cy="6740525"/>
          </a:xfrm>
          <a:prstGeom prst="rect">
            <a:avLst/>
          </a:prstGeom>
          <a:noFill/>
          <a:ln w="9525">
            <a:noFill/>
            <a:miter lim="800000"/>
            <a:headEnd/>
            <a:tailEnd/>
          </a:ln>
        </p:spPr>
        <p:txBody>
          <a:bodyPr anchor="ctr">
            <a:spAutoFit/>
          </a:bodyPr>
          <a:lstStyle/>
          <a:p>
            <a:pPr fontAlgn="auto">
              <a:spcBef>
                <a:spcPts val="0"/>
              </a:spcBef>
              <a:spcAft>
                <a:spcPts val="0"/>
              </a:spcAft>
              <a:defRPr/>
            </a:pPr>
            <a:r>
              <a:rPr lang="en-US" sz="2400" i="1" dirty="0">
                <a:latin typeface="+mn-lt"/>
                <a:cs typeface="+mn-cs"/>
              </a:rPr>
              <a:t>No matter how well the computer does its job, no matter how well it manages to store information, no matter how speedily and accurately it can recall that information, it will never be more than an assistant to the human science writer who is doing something we can't program the computer to do because we do not know how the human being does it, because the important thing is not simply to store data mechanically, not simply to recall it quickly and accurately, but to be able to tell when a story is important, to be able to know how to express it so that people understand it - in other words to know how to be a crackerjack science writer. </a:t>
            </a:r>
          </a:p>
          <a:p>
            <a:pPr fontAlgn="auto">
              <a:spcBef>
                <a:spcPts val="0"/>
              </a:spcBef>
              <a:spcAft>
                <a:spcPts val="0"/>
              </a:spcAft>
              <a:defRPr/>
            </a:pPr>
            <a:endParaRPr lang="en-US" sz="2400" i="1" dirty="0">
              <a:latin typeface="+mn-lt"/>
              <a:cs typeface="+mn-cs"/>
            </a:endParaRPr>
          </a:p>
          <a:p>
            <a:pPr fontAlgn="auto">
              <a:spcBef>
                <a:spcPts val="0"/>
              </a:spcBef>
              <a:spcAft>
                <a:spcPts val="0"/>
              </a:spcAft>
              <a:defRPr/>
            </a:pPr>
            <a:r>
              <a:rPr lang="en-US" sz="2400" i="1" dirty="0">
                <a:latin typeface="+mn-lt"/>
                <a:cs typeface="+mn-cs"/>
              </a:rPr>
              <a:t>I think it is important not to worry about whether computers will replace us, but whether we can make computers even better at what they do - so that together, cooperatively, we can proceed much faster and much more effectively in elucidating the secrets of the universe than either type of intelligence can possibly do alone.</a:t>
            </a:r>
            <a:endParaRPr lang="en-US" sz="2400" dirty="0">
              <a:latin typeface="+mn-lt"/>
              <a:cs typeface="+mn-cs"/>
            </a:endParaRPr>
          </a:p>
          <a:p>
            <a:pPr fontAlgn="auto">
              <a:spcBef>
                <a:spcPts val="0"/>
              </a:spcBef>
              <a:spcAft>
                <a:spcPts val="0"/>
              </a:spcAft>
              <a:defRPr/>
            </a:pPr>
            <a:r>
              <a:rPr lang="en-US" sz="2400" b="1" i="1" dirty="0">
                <a:latin typeface="+mn-lt"/>
                <a:cs typeface="+mn-cs"/>
              </a:rPr>
              <a:t>    			</a:t>
            </a:r>
            <a:r>
              <a:rPr lang="en-US" sz="2800" b="1" i="1" dirty="0">
                <a:latin typeface="+mn-lt"/>
                <a:cs typeface="+mn-cs"/>
              </a:rPr>
              <a:t>			ISAAC ASIMOV</a:t>
            </a:r>
            <a:endParaRPr lang="en-US" sz="2800" dirty="0">
              <a:latin typeface="+mn-lt"/>
              <a:cs typeface="+mn-cs"/>
            </a:endParaRPr>
          </a:p>
          <a:p>
            <a:pPr indent="457200" algn="ctr" fontAlgn="auto">
              <a:spcBef>
                <a:spcPts val="0"/>
              </a:spcBef>
              <a:spcAft>
                <a:spcPts val="0"/>
              </a:spcAft>
              <a:defRPr/>
            </a:pPr>
            <a:endParaRPr lang="en-US" sz="2000" dirty="0">
              <a:latin typeface="+mn-lt"/>
              <a:cs typeface="+mn-cs"/>
            </a:endParaRPr>
          </a:p>
        </p:txBody>
      </p:sp>
      <p:sp>
        <p:nvSpPr>
          <p:cNvPr id="3" name="TextBox 2"/>
          <p:cNvSpPr txBox="1">
            <a:spLocks noChangeArrowheads="1"/>
          </p:cNvSpPr>
          <p:nvPr/>
        </p:nvSpPr>
        <p:spPr bwMode="auto">
          <a:xfrm>
            <a:off x="228600" y="6396038"/>
            <a:ext cx="4800600" cy="461962"/>
          </a:xfrm>
          <a:prstGeom prst="rect">
            <a:avLst/>
          </a:prstGeom>
          <a:noFill/>
          <a:ln w="9525">
            <a:noFill/>
            <a:miter lim="800000"/>
            <a:headEnd/>
            <a:tailEnd/>
          </a:ln>
        </p:spPr>
        <p:txBody>
          <a:bodyPr>
            <a:spAutoFit/>
          </a:bodyPr>
          <a:lstStyle/>
          <a:p>
            <a:r>
              <a:rPr lang="en-US" sz="2400">
                <a:latin typeface="Calibri" pitchFamily="34" charset="0"/>
              </a:rPr>
              <a:t>Crackerjack : exceptionally good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274">
                                            <p:txEl>
                                              <p:pRg st="0" end="0"/>
                                            </p:txEl>
                                          </p:spTgt>
                                        </p:tgtEl>
                                        <p:attrNameLst>
                                          <p:attrName>style.visibility</p:attrName>
                                        </p:attrNameLst>
                                      </p:cBhvr>
                                      <p:to>
                                        <p:strVal val="visible"/>
                                      </p:to>
                                    </p:set>
                                    <p:anim calcmode="lin" valueType="num">
                                      <p:cBhvr additive="base">
                                        <p:cTn id="7" dur="500" fill="hold"/>
                                        <p:tgtEl>
                                          <p:spTgt spid="542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42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4274">
                                            <p:txEl>
                                              <p:pRg st="2" end="2"/>
                                            </p:txEl>
                                          </p:spTgt>
                                        </p:tgtEl>
                                        <p:attrNameLst>
                                          <p:attrName>style.visibility</p:attrName>
                                        </p:attrNameLst>
                                      </p:cBhvr>
                                      <p:to>
                                        <p:strVal val="visible"/>
                                      </p:to>
                                    </p:set>
                                    <p:anim calcmode="lin" valueType="num">
                                      <p:cBhvr additive="base">
                                        <p:cTn id="13" dur="500" fill="hold"/>
                                        <p:tgtEl>
                                          <p:spTgt spid="5427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42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4274">
                                            <p:txEl>
                                              <p:pRg st="3" end="3"/>
                                            </p:txEl>
                                          </p:spTgt>
                                        </p:tgtEl>
                                        <p:attrNameLst>
                                          <p:attrName>style.visibility</p:attrName>
                                        </p:attrNameLst>
                                      </p:cBhvr>
                                      <p:to>
                                        <p:strVal val="visible"/>
                                      </p:to>
                                    </p:set>
                                    <p:anim calcmode="lin" valueType="num">
                                      <p:cBhvr additive="base">
                                        <p:cTn id="19" dur="500" fill="hold"/>
                                        <p:tgtEl>
                                          <p:spTgt spid="5427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427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build="p"/>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498" name="Picture 2" descr="Image result for AI working in unison"/>
          <p:cNvPicPr>
            <a:picLocks noChangeAspect="1" noChangeArrowheads="1"/>
          </p:cNvPicPr>
          <p:nvPr/>
        </p:nvPicPr>
        <p:blipFill>
          <a:blip r:embed="rId2" cstate="print"/>
          <a:srcRect/>
          <a:stretch>
            <a:fillRect/>
          </a:stretch>
        </p:blipFill>
        <p:spPr bwMode="auto">
          <a:xfrm>
            <a:off x="0" y="0"/>
            <a:ext cx="9050338" cy="4876800"/>
          </a:xfrm>
          <a:prstGeom prst="rect">
            <a:avLst/>
          </a:prstGeom>
          <a:noFill/>
          <a:ln w="9525">
            <a:noFill/>
            <a:miter lim="800000"/>
            <a:headEnd/>
            <a:tailEnd/>
          </a:ln>
        </p:spPr>
      </p:pic>
      <p:pic>
        <p:nvPicPr>
          <p:cNvPr id="362499" name="Picture 6" descr="Image result for end"/>
          <p:cNvPicPr>
            <a:picLocks noChangeAspect="1" noChangeArrowheads="1"/>
          </p:cNvPicPr>
          <p:nvPr/>
        </p:nvPicPr>
        <p:blipFill>
          <a:blip r:embed="rId3" cstate="print"/>
          <a:srcRect/>
          <a:stretch>
            <a:fillRect/>
          </a:stretch>
        </p:blipFill>
        <p:spPr bwMode="auto">
          <a:xfrm>
            <a:off x="2286000" y="4586288"/>
            <a:ext cx="4495800" cy="2271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2514600"/>
            <a:ext cx="5943600" cy="2215991"/>
          </a:xfrm>
          <a:prstGeom prst="rect">
            <a:avLst/>
          </a:prstGeom>
          <a:noFill/>
        </p:spPr>
        <p:txBody>
          <a:bodyPr wrap="square" rtlCol="0">
            <a:spAutoFit/>
          </a:bodyPr>
          <a:lstStyle/>
          <a:p>
            <a:r>
              <a:rPr lang="en-US" sz="13800" dirty="0" smtClean="0"/>
              <a:t>END</a:t>
            </a:r>
            <a:endParaRPr lang="en-US" sz="13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7478970"/>
          </a:xfrm>
          <a:prstGeom prst="rect">
            <a:avLst/>
          </a:prstGeom>
          <a:noFill/>
          <a:ln w="9525">
            <a:noFill/>
            <a:miter lim="800000"/>
            <a:headEnd/>
            <a:tailEnd/>
          </a:ln>
        </p:spPr>
        <p:txBody>
          <a:bodyPr>
            <a:spAutoFit/>
          </a:bodyPr>
          <a:lstStyle/>
          <a:p>
            <a:r>
              <a:rPr lang="en-US" sz="4400" b="1" dirty="0">
                <a:solidFill>
                  <a:srgbClr val="FF0000"/>
                </a:solidFill>
                <a:latin typeface="Calibri" pitchFamily="34" charset="0"/>
              </a:rPr>
              <a:t>TOPICS </a:t>
            </a:r>
            <a:r>
              <a:rPr lang="en-US" sz="4400" b="1" dirty="0" smtClean="0">
                <a:solidFill>
                  <a:srgbClr val="FF0000"/>
                </a:solidFill>
                <a:latin typeface="Calibri" pitchFamily="34" charset="0"/>
              </a:rPr>
              <a:t>of research papers reading &amp; implementation:</a:t>
            </a:r>
            <a:endParaRPr lang="en-US" sz="4400" b="1" dirty="0">
              <a:solidFill>
                <a:srgbClr val="FF0000"/>
              </a:solidFill>
              <a:latin typeface="Calibri" pitchFamily="34" charset="0"/>
            </a:endParaRPr>
          </a:p>
          <a:p>
            <a:endParaRPr lang="en-US" sz="2800" b="1" dirty="0">
              <a:solidFill>
                <a:srgbClr val="FF3399"/>
              </a:solidFill>
              <a:latin typeface="Calibri" pitchFamily="34" charset="0"/>
            </a:endParaRPr>
          </a:p>
          <a:p>
            <a:r>
              <a:rPr lang="en-US" sz="2800" b="1" dirty="0">
                <a:solidFill>
                  <a:srgbClr val="FF3399"/>
                </a:solidFill>
                <a:latin typeface="Calibri" pitchFamily="34" charset="0"/>
              </a:rPr>
              <a:t>Fuzzy logic : </a:t>
            </a:r>
            <a:r>
              <a:rPr lang="en-US" sz="2800" b="1" dirty="0" smtClean="0">
                <a:solidFill>
                  <a:srgbClr val="FF3399"/>
                </a:solidFill>
                <a:latin typeface="Calibri" pitchFamily="34" charset="0"/>
              </a:rPr>
              <a:t>Theory  and  applications </a:t>
            </a:r>
            <a:r>
              <a:rPr lang="en-US" sz="2800" b="1" dirty="0">
                <a:latin typeface="Calibri" pitchFamily="34" charset="0"/>
              </a:rPr>
              <a:t>in household appliances/transportation systems/ Irrigation systems/Financial  systems/Industrial systems/Aviation systems/Pattern Recognition systems</a:t>
            </a:r>
          </a:p>
          <a:p>
            <a:r>
              <a:rPr lang="en-US" sz="2800" b="1" dirty="0">
                <a:latin typeface="Calibri" pitchFamily="34" charset="0"/>
              </a:rPr>
              <a:t> </a:t>
            </a:r>
          </a:p>
          <a:p>
            <a:r>
              <a:rPr lang="en-US" sz="2800" b="1" dirty="0">
                <a:solidFill>
                  <a:srgbClr val="FF3399"/>
                </a:solidFill>
                <a:latin typeface="Calibri" pitchFamily="34" charset="0"/>
              </a:rPr>
              <a:t>ANN </a:t>
            </a:r>
            <a:r>
              <a:rPr lang="en-US" sz="2800" b="1" dirty="0" smtClean="0">
                <a:solidFill>
                  <a:srgbClr val="FF3399"/>
                </a:solidFill>
                <a:latin typeface="Calibri" pitchFamily="34" charset="0"/>
              </a:rPr>
              <a:t> :  </a:t>
            </a:r>
            <a:r>
              <a:rPr lang="en-US" sz="2800" b="1" dirty="0">
                <a:solidFill>
                  <a:srgbClr val="FF3399"/>
                </a:solidFill>
                <a:latin typeface="Calibri" pitchFamily="34" charset="0"/>
              </a:rPr>
              <a:t>Theory </a:t>
            </a:r>
            <a:r>
              <a:rPr lang="en-US" sz="2800" b="1" dirty="0" smtClean="0">
                <a:solidFill>
                  <a:srgbClr val="FF3399"/>
                </a:solidFill>
                <a:latin typeface="Calibri" pitchFamily="34" charset="0"/>
              </a:rPr>
              <a:t>and   </a:t>
            </a:r>
            <a:r>
              <a:rPr lang="en-US" sz="2800" b="1" dirty="0">
                <a:solidFill>
                  <a:srgbClr val="FF3399"/>
                </a:solidFill>
                <a:latin typeface="Calibri" pitchFamily="34" charset="0"/>
              </a:rPr>
              <a:t>applications </a:t>
            </a:r>
            <a:r>
              <a:rPr lang="en-US" sz="2800" b="1" dirty="0">
                <a:latin typeface="Calibri" pitchFamily="34" charset="0"/>
              </a:rPr>
              <a:t>in Medical diagnosis /</a:t>
            </a:r>
            <a:r>
              <a:rPr lang="en-US" sz="2800" b="1" dirty="0" err="1">
                <a:latin typeface="Calibri" pitchFamily="34" charset="0"/>
              </a:rPr>
              <a:t>Modelling</a:t>
            </a:r>
            <a:r>
              <a:rPr lang="en-US" sz="2800" b="1" dirty="0">
                <a:latin typeface="Calibri" pitchFamily="34" charset="0"/>
              </a:rPr>
              <a:t>/Speech recognition/NLP/ Face recognition /Pattern Recognition /industrial control system</a:t>
            </a:r>
          </a:p>
          <a:p>
            <a:endParaRPr lang="en-US" sz="2800" b="1" dirty="0">
              <a:latin typeface="Calibri" pitchFamily="34" charset="0"/>
            </a:endParaRPr>
          </a:p>
          <a:p>
            <a:r>
              <a:rPr lang="en-US" sz="2800" b="1" dirty="0">
                <a:solidFill>
                  <a:srgbClr val="FF3399"/>
                </a:solidFill>
                <a:latin typeface="Calibri" pitchFamily="34" charset="0"/>
              </a:rPr>
              <a:t>Hybrid  + GA/PSO/DE/  optimization Theory and practice : </a:t>
            </a:r>
            <a:r>
              <a:rPr lang="en-US" sz="2800" b="1" dirty="0">
                <a:latin typeface="Calibri" pitchFamily="34" charset="0"/>
              </a:rPr>
              <a:t>Fuzzy </a:t>
            </a:r>
            <a:r>
              <a:rPr lang="en-US" sz="2800" dirty="0">
                <a:latin typeface="Calibri" pitchFamily="34" charset="0"/>
              </a:rPr>
              <a:t>controller, </a:t>
            </a:r>
            <a:r>
              <a:rPr lang="en-US" sz="2800" dirty="0" err="1">
                <a:latin typeface="Calibri" pitchFamily="34" charset="0"/>
              </a:rPr>
              <a:t>Neuro</a:t>
            </a:r>
            <a:r>
              <a:rPr lang="en-US" sz="2800" dirty="0">
                <a:latin typeface="Calibri" pitchFamily="34" charset="0"/>
              </a:rPr>
              <a:t> controller/ </a:t>
            </a:r>
            <a:r>
              <a:rPr lang="en-US" sz="2800" dirty="0" err="1">
                <a:latin typeface="Calibri" pitchFamily="34" charset="0"/>
              </a:rPr>
              <a:t>Neuro</a:t>
            </a:r>
            <a:r>
              <a:rPr lang="en-US" sz="2800" dirty="0">
                <a:latin typeface="Calibri" pitchFamily="34" charset="0"/>
              </a:rPr>
              <a:t>-Fuzzy controller</a:t>
            </a:r>
          </a:p>
          <a:p>
            <a:endParaRPr lang="en-US" sz="2800" dirty="0">
              <a:latin typeface="Calibri" pitchFamily="34" charset="0"/>
            </a:endParaRPr>
          </a:p>
          <a:p>
            <a:endParaRPr lang="en-US" sz="28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2971</Words>
  <Application>Microsoft Office PowerPoint</Application>
  <PresentationFormat>On-screen Show (4:3)</PresentationFormat>
  <Paragraphs>424</Paragraphs>
  <Slides>89</Slides>
  <Notes>0</Notes>
  <HiddenSlides>10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Office Theme</vt:lpstr>
      <vt:lpstr>Slide 1</vt:lpstr>
      <vt:lpstr>Slide 2</vt:lpstr>
      <vt:lpstr>Slide 3</vt:lpstr>
      <vt:lpstr>Slide 4</vt:lpstr>
      <vt:lpstr>Assignment  is an opportunity for  SELF-LEARNING </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  ARTIFICIAL INTELLIGENCE was coined in 1956 by John McCarthy (1927 –2011)- an American computer scientist and cognitive scientist at MIT</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surekha bhanot</dc:creator>
  <cp:lastModifiedBy>prof. surekha bhanot</cp:lastModifiedBy>
  <cp:revision>2</cp:revision>
  <dcterms:created xsi:type="dcterms:W3CDTF">2006-08-16T00:00:00Z</dcterms:created>
  <dcterms:modified xsi:type="dcterms:W3CDTF">2020-01-24T14:11:43Z</dcterms:modified>
</cp:coreProperties>
</file>